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57" r:id="rId4"/>
    <p:sldId id="274" r:id="rId5"/>
    <p:sldId id="262" r:id="rId6"/>
    <p:sldId id="261" r:id="rId7"/>
    <p:sldId id="267" r:id="rId8"/>
    <p:sldId id="268" r:id="rId9"/>
    <p:sldId id="269" r:id="rId10"/>
    <p:sldId id="271" r:id="rId11"/>
    <p:sldId id="283" r:id="rId12"/>
    <p:sldId id="276" r:id="rId13"/>
    <p:sldId id="277" r:id="rId14"/>
    <p:sldId id="282" r:id="rId15"/>
    <p:sldId id="278" r:id="rId16"/>
    <p:sldId id="280" r:id="rId17"/>
    <p:sldId id="281" r:id="rId18"/>
    <p:sldId id="27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E356404-9D69-1641-A9DA-3710B5C4BC2F}">
          <p14:sldIdLst>
            <p14:sldId id="256"/>
            <p14:sldId id="259"/>
            <p14:sldId id="257"/>
            <p14:sldId id="274"/>
            <p14:sldId id="262"/>
            <p14:sldId id="261"/>
            <p14:sldId id="267"/>
            <p14:sldId id="268"/>
            <p14:sldId id="269"/>
            <p14:sldId id="271"/>
            <p14:sldId id="283"/>
            <p14:sldId id="276"/>
            <p14:sldId id="277"/>
            <p14:sldId id="282"/>
            <p14:sldId id="278"/>
            <p14:sldId id="280"/>
            <p14:sldId id="281"/>
            <p14:sldId id="270"/>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2"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5"/>
    <p:restoredTop sz="96003"/>
  </p:normalViewPr>
  <p:slideViewPr>
    <p:cSldViewPr snapToGrid="0" snapToObjects="1">
      <p:cViewPr>
        <p:scale>
          <a:sx n="115" d="100"/>
          <a:sy n="115" d="100"/>
        </p:scale>
        <p:origin x="472"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9/13/22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Toby.Hocking@nau.edu" TargetMode="External"/><Relationship Id="rId2" Type="http://schemas.openxmlformats.org/officeDocument/2006/relationships/hyperlink" Target="mailto:da2343@nau.edu" TargetMode="Externa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youtube.com/watch?v=dCVJN_1R3c8&amp;t=1s" TargetMode="External"/><Relationship Id="rId7" Type="http://schemas.openxmlformats.org/officeDocument/2006/relationships/hyperlink" Target="https://www.sciencedaily.com/releases/2018/05/180515092931.htm" TargetMode="External"/><Relationship Id="rId2" Type="http://schemas.openxmlformats.org/officeDocument/2006/relationships/hyperlink" Target="https://www.liebertpub.com/doi/10.1089/cmb.2021.0406" TargetMode="External"/><Relationship Id="rId1" Type="http://schemas.openxmlformats.org/officeDocument/2006/relationships/slideLayout" Target="../slideLayouts/slideLayout2.xml"/><Relationship Id="rId6" Type="http://schemas.openxmlformats.org/officeDocument/2006/relationships/hyperlink" Target="https://www.thoughtco.com/commensalism-definition-and-examples-4114713" TargetMode="External"/><Relationship Id="rId5" Type="http://schemas.openxmlformats.org/officeDocument/2006/relationships/hyperlink" Target="https://doi.org/10.1128/mSystems.00124-19" TargetMode="External"/><Relationship Id="rId4" Type="http://schemas.openxmlformats.org/officeDocument/2006/relationships/hyperlink" Target="https://journals.plos.org/ploscompbiol/article?id=10.1371/journal.pcbi.1004226"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huayingfang/CCLasso" TargetMode="External"/><Relationship Id="rId2" Type="http://schemas.openxmlformats.org/officeDocument/2006/relationships/hyperlink" Target="https://rdrr.io/github/zdk123/SpiecEasi/man/sparcc.html" TargetMode="External"/><Relationship Id="rId1" Type="http://schemas.openxmlformats.org/officeDocument/2006/relationships/slideLayout" Target="../slideLayouts/slideLayout2.xml"/><Relationship Id="rId6" Type="http://schemas.openxmlformats.org/officeDocument/2006/relationships/hyperlink" Target="https://github.com/guido-s/netmeta" TargetMode="External"/><Relationship Id="rId5" Type="http://schemas.openxmlformats.org/officeDocument/2006/relationships/hyperlink" Target="https://github.com/ramellose/CoNetinR" TargetMode="External"/><Relationship Id="rId4" Type="http://schemas.openxmlformats.org/officeDocument/2006/relationships/hyperlink" Target="https://faculty.wcas.northwestern.edu/hji403/REBACCA.htm"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tefpeschel/NetCoMi" TargetMode="External"/><Relationship Id="rId7" Type="http://schemas.openxmlformats.org/officeDocument/2006/relationships/hyperlink" Target="https://github.com/zdk123/SpiecEasi/tree/master/data" TargetMode="External"/><Relationship Id="rId2" Type="http://schemas.openxmlformats.org/officeDocument/2006/relationships/hyperlink" Target="https://github.com/huayingfang/gCoda" TargetMode="External"/><Relationship Id="rId1" Type="http://schemas.openxmlformats.org/officeDocument/2006/relationships/slideLayout" Target="../slideLayouts/slideLayout2.xml"/><Relationship Id="rId6" Type="http://schemas.openxmlformats.org/officeDocument/2006/relationships/hyperlink" Target="https://github.com/sahatava/MixMPLN" TargetMode="External"/><Relationship Id="rId5" Type="http://schemas.openxmlformats.org/officeDocument/2006/relationships/hyperlink" Target="https://github.com/kevinmcgregor/mdine" TargetMode="External"/><Relationship Id="rId4" Type="http://schemas.openxmlformats.org/officeDocument/2006/relationships/hyperlink" Target="https://github.com/zdk123/SpiecEasi"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tinglab/mLDM" TargetMode="External"/><Relationship Id="rId2" Type="http://schemas.openxmlformats.org/officeDocument/2006/relationships/hyperlink" Target="https://cran.r-project.org/web/packages/MInt/" TargetMode="External"/><Relationship Id="rId1" Type="http://schemas.openxmlformats.org/officeDocument/2006/relationships/slideLayout" Target="../slideLayouts/slideLayout2.xml"/><Relationship Id="rId6" Type="http://schemas.openxmlformats.org/officeDocument/2006/relationships/hyperlink" Target="https://github.com/shuangj00/HARMONIES/tree/master/data" TargetMode="External"/><Relationship Id="rId5" Type="http://schemas.openxmlformats.org/officeDocument/2006/relationships/hyperlink" Target="https://github.com/MinJinHa/COZINE" TargetMode="External"/><Relationship Id="rId4" Type="http://schemas.openxmlformats.org/officeDocument/2006/relationships/hyperlink" Target="https://github.com/shuangj00/HARMONI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B0D1D-A32F-7D40-9B74-0A5E93913ED1}"/>
              </a:ext>
            </a:extLst>
          </p:cNvPr>
          <p:cNvSpPr>
            <a:spLocks noGrp="1"/>
          </p:cNvSpPr>
          <p:nvPr>
            <p:ph type="ctrTitle"/>
          </p:nvPr>
        </p:nvSpPr>
        <p:spPr>
          <a:xfrm>
            <a:off x="2589213" y="574767"/>
            <a:ext cx="8915399" cy="2233748"/>
          </a:xfrm>
        </p:spPr>
        <p:txBody>
          <a:bodyPr>
            <a:normAutofit fontScale="90000"/>
          </a:bodyPr>
          <a:lstStyle/>
          <a:p>
            <a:r>
              <a:rPr lang="en-US" b="1" dirty="0"/>
              <a:t>Network Analysis Methods for studying microbial communities : A mini review</a:t>
            </a:r>
          </a:p>
        </p:txBody>
      </p:sp>
      <p:sp>
        <p:nvSpPr>
          <p:cNvPr id="3" name="Subtitle 2">
            <a:extLst>
              <a:ext uri="{FF2B5EF4-FFF2-40B4-BE49-F238E27FC236}">
                <a16:creationId xmlns:a16="http://schemas.microsoft.com/office/drawing/2014/main" id="{922E067A-2D02-144A-8122-7C3CD2A458C0}"/>
              </a:ext>
            </a:extLst>
          </p:cNvPr>
          <p:cNvSpPr>
            <a:spLocks noGrp="1"/>
          </p:cNvSpPr>
          <p:nvPr>
            <p:ph type="subTitle" idx="1"/>
          </p:nvPr>
        </p:nvSpPr>
        <p:spPr>
          <a:xfrm>
            <a:off x="2701159" y="3317966"/>
            <a:ext cx="4365847" cy="3161211"/>
          </a:xfrm>
        </p:spPr>
        <p:txBody>
          <a:bodyPr>
            <a:normAutofit fontScale="92500" lnSpcReduction="10000"/>
          </a:bodyPr>
          <a:lstStyle/>
          <a:p>
            <a:r>
              <a:rPr lang="en-US" dirty="0">
                <a:solidFill>
                  <a:srgbClr val="002060"/>
                </a:solidFill>
              </a:rPr>
              <a:t>An in-depth peer review of the Network Analysis Methods by :</a:t>
            </a:r>
          </a:p>
          <a:p>
            <a:r>
              <a:rPr lang="en-US" dirty="0"/>
              <a:t>Daniel Agyapong </a:t>
            </a:r>
          </a:p>
          <a:p>
            <a:r>
              <a:rPr lang="en-US" dirty="0">
                <a:hlinkClick r:id="rId2"/>
              </a:rPr>
              <a:t>da2343@nau.edu</a:t>
            </a:r>
            <a:endParaRPr lang="en-US" dirty="0"/>
          </a:p>
          <a:p>
            <a:r>
              <a:rPr lang="en-US" dirty="0"/>
              <a:t>1</a:t>
            </a:r>
            <a:r>
              <a:rPr lang="en-US" baseline="30000" dirty="0"/>
              <a:t>st</a:t>
            </a:r>
            <a:r>
              <a:rPr lang="en-US" dirty="0"/>
              <a:t> year PhD student</a:t>
            </a:r>
          </a:p>
          <a:p>
            <a:endParaRPr lang="en-US" dirty="0"/>
          </a:p>
          <a:p>
            <a:r>
              <a:rPr lang="en-US" dirty="0"/>
              <a:t>Dr. Toby Hocking</a:t>
            </a:r>
          </a:p>
          <a:p>
            <a:r>
              <a:rPr lang="en-US" dirty="0">
                <a:hlinkClick r:id="rId3"/>
              </a:rPr>
              <a:t>Toby.Hocking@nau.edu</a:t>
            </a:r>
            <a:endParaRPr lang="en-US" dirty="0"/>
          </a:p>
          <a:p>
            <a:r>
              <a:rPr lang="en-US" dirty="0"/>
              <a:t>Machine Learning Director</a:t>
            </a:r>
          </a:p>
          <a:p>
            <a:endParaRPr lang="en-US" dirty="0"/>
          </a:p>
        </p:txBody>
      </p:sp>
      <p:pic>
        <p:nvPicPr>
          <p:cNvPr id="1026" name="Picture 2" descr="A black sign with white text&#10;&#10;Description automatically generated">
            <a:extLst>
              <a:ext uri="{FF2B5EF4-FFF2-40B4-BE49-F238E27FC236}">
                <a16:creationId xmlns:a16="http://schemas.microsoft.com/office/drawing/2014/main" id="{A2B4ED31-AED3-194E-86B0-95E29E3065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89759" y="3435531"/>
            <a:ext cx="2240780" cy="27432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4.googleusercontent.com/nuTvy4xPmPpqyZw1wPJaJ2AnXTtCM6DCXqOfmE3Zq8vBAkfcWrUnJFvne4_oWkvwBt7-2cCu3wAnp1jG0qon6AagPXYKxq1dByOC3V58G9vrLUEV3JTJGTIwXtMOwLd0kAOFsb8FHx7w9eDG9zgBCVNGgZWNXkqX4z3GS6FVbwYgdTvBXNNZGaVISnI3tcTMsxbZmg">
            <a:extLst>
              <a:ext uri="{FF2B5EF4-FFF2-40B4-BE49-F238E27FC236}">
                <a16:creationId xmlns:a16="http://schemas.microsoft.com/office/drawing/2014/main" id="{09479978-E553-5145-935A-FD0DA7A949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6295697"/>
            <a:ext cx="1849819" cy="55630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lh5.googleusercontent.com/spLfQ3su2FZqMfZcn5gWHivxKwXBOqboKvKjSk8GDY4Bj7r6HfPJ6XgpKPDZxyKXxwjTt8zlFxhkkSPQlT2m9XlnFY1XE0TNPgdGwEz7mtQA4Z4dJA7zCxJDIkYoe98SmubfWDmxp5AMIa3RJCSgVUyOSRxnNO6FbBQiXTpazsCtInXzxScNNF4CP15sL1Vw9ar1pw">
            <a:extLst>
              <a:ext uri="{FF2B5EF4-FFF2-40B4-BE49-F238E27FC236}">
                <a16:creationId xmlns:a16="http://schemas.microsoft.com/office/drawing/2014/main" id="{1AA4C548-6BB2-C147-91AA-66BB87212D2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8120" y="0"/>
            <a:ext cx="2009503" cy="1229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4958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201D-D361-E045-BFC6-D741ED87563B}"/>
              </a:ext>
            </a:extLst>
          </p:cNvPr>
          <p:cNvSpPr>
            <a:spLocks noGrp="1"/>
          </p:cNvSpPr>
          <p:nvPr>
            <p:ph type="title"/>
          </p:nvPr>
        </p:nvSpPr>
        <p:spPr>
          <a:xfrm>
            <a:off x="2592926" y="228600"/>
            <a:ext cx="4591646" cy="609600"/>
          </a:xfrm>
        </p:spPr>
        <p:txBody>
          <a:bodyPr>
            <a:normAutofit fontScale="90000"/>
          </a:bodyPr>
          <a:lstStyle/>
          <a:p>
            <a:r>
              <a:rPr lang="en-US" b="1" dirty="0"/>
              <a:t>SPIEC EASI</a:t>
            </a:r>
          </a:p>
        </p:txBody>
      </p:sp>
      <p:sp>
        <p:nvSpPr>
          <p:cNvPr id="3" name="Content Placeholder 2">
            <a:extLst>
              <a:ext uri="{FF2B5EF4-FFF2-40B4-BE49-F238E27FC236}">
                <a16:creationId xmlns:a16="http://schemas.microsoft.com/office/drawing/2014/main" id="{6039AC8D-1A10-CD47-AC73-7C98B7EA7DBD}"/>
              </a:ext>
            </a:extLst>
          </p:cNvPr>
          <p:cNvSpPr>
            <a:spLocks noGrp="1"/>
          </p:cNvSpPr>
          <p:nvPr>
            <p:ph idx="1"/>
          </p:nvPr>
        </p:nvSpPr>
        <p:spPr>
          <a:xfrm>
            <a:off x="1872342" y="1215343"/>
            <a:ext cx="9632269" cy="5348743"/>
          </a:xfrm>
        </p:spPr>
        <p:txBody>
          <a:bodyPr/>
          <a:lstStyle/>
          <a:p>
            <a:r>
              <a:rPr lang="en-US" dirty="0"/>
              <a:t>SPIEC EASI means Sparse </a:t>
            </a:r>
            <a:r>
              <a:rPr lang="en-US" dirty="0" err="1"/>
              <a:t>InversE</a:t>
            </a:r>
            <a:r>
              <a:rPr lang="en-US" dirty="0"/>
              <a:t> Covariance estimation for Ecological Association and Statistical Inference.</a:t>
            </a:r>
          </a:p>
          <a:p>
            <a:endParaRPr lang="en-US" dirty="0"/>
          </a:p>
          <a:p>
            <a:r>
              <a:rPr lang="en-US" dirty="0"/>
              <a:t>Inferring interactions among different microbial species within a community and understanding their influence on the environment is of central importance in ecology and medicine</a:t>
            </a:r>
          </a:p>
          <a:p>
            <a:pPr marL="0" indent="0">
              <a:buNone/>
            </a:pPr>
            <a:endParaRPr lang="en-US" dirty="0"/>
          </a:p>
          <a:p>
            <a:r>
              <a:rPr lang="en-US" dirty="0"/>
              <a:t>It helps to infer graphical models microbiome relative abundance data by measuring frequency of co-occurrence</a:t>
            </a:r>
          </a:p>
          <a:p>
            <a:pPr marL="0" indent="0">
              <a:buNone/>
            </a:pPr>
            <a:r>
              <a:rPr lang="en-US" dirty="0"/>
              <a:t> </a:t>
            </a:r>
          </a:p>
          <a:p>
            <a:r>
              <a:rPr lang="en-US" dirty="0"/>
              <a:t>SPIEC-EASI combines data transformations developed for compositional data analysis with a graphical model inference framework that assumes the underlying ecological association network is sparse. </a:t>
            </a:r>
          </a:p>
          <a:p>
            <a:endParaRPr lang="en-US" dirty="0"/>
          </a:p>
          <a:p>
            <a:endParaRPr lang="en-US" dirty="0"/>
          </a:p>
          <a:p>
            <a:endParaRPr lang="en-US" dirty="0"/>
          </a:p>
        </p:txBody>
      </p:sp>
    </p:spTree>
    <p:extLst>
      <p:ext uri="{BB962C8B-B14F-4D97-AF65-F5344CB8AC3E}">
        <p14:creationId xmlns:p14="http://schemas.microsoft.com/office/powerpoint/2010/main" val="2580372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D9287-54D9-274F-96F5-FC8AF8F116E5}"/>
              </a:ext>
            </a:extLst>
          </p:cNvPr>
          <p:cNvSpPr>
            <a:spLocks noGrp="1"/>
          </p:cNvSpPr>
          <p:nvPr>
            <p:ph type="title"/>
          </p:nvPr>
        </p:nvSpPr>
        <p:spPr>
          <a:xfrm>
            <a:off x="2592925" y="624110"/>
            <a:ext cx="8911687" cy="884650"/>
          </a:xfrm>
        </p:spPr>
        <p:txBody>
          <a:bodyPr/>
          <a:lstStyle/>
          <a:p>
            <a:r>
              <a:rPr lang="en-US" b="1" dirty="0"/>
              <a:t>Workflow of the SPIEC-EASI pipeline</a:t>
            </a:r>
          </a:p>
        </p:txBody>
      </p:sp>
      <p:pic>
        <p:nvPicPr>
          <p:cNvPr id="4" name="Picture 2">
            <a:extLst>
              <a:ext uri="{FF2B5EF4-FFF2-40B4-BE49-F238E27FC236}">
                <a16:creationId xmlns:a16="http://schemas.microsoft.com/office/drawing/2014/main" id="{0E4FB3E2-522B-7641-856F-CA701DB18F0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36824" y="1508760"/>
            <a:ext cx="7775675" cy="429768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79BCF0F-7A2D-0941-A41A-1FBE9A663449}"/>
              </a:ext>
            </a:extLst>
          </p:cNvPr>
          <p:cNvSpPr txBox="1"/>
          <p:nvPr/>
        </p:nvSpPr>
        <p:spPr>
          <a:xfrm>
            <a:off x="3474720" y="5971766"/>
            <a:ext cx="3996607" cy="369332"/>
          </a:xfrm>
          <a:prstGeom prst="rect">
            <a:avLst/>
          </a:prstGeom>
          <a:noFill/>
        </p:spPr>
        <p:txBody>
          <a:bodyPr wrap="none" rtlCol="0">
            <a:spAutoFit/>
          </a:bodyPr>
          <a:lstStyle/>
          <a:p>
            <a:r>
              <a:rPr lang="en-US" dirty="0"/>
              <a:t>OTU – Operational Taxonomic Unit</a:t>
            </a:r>
          </a:p>
        </p:txBody>
      </p:sp>
      <p:sp>
        <p:nvSpPr>
          <p:cNvPr id="6" name="TextBox 5">
            <a:extLst>
              <a:ext uri="{FF2B5EF4-FFF2-40B4-BE49-F238E27FC236}">
                <a16:creationId xmlns:a16="http://schemas.microsoft.com/office/drawing/2014/main" id="{9A90F4BD-D4FC-EE48-A366-FA5A29AF650A}"/>
              </a:ext>
            </a:extLst>
          </p:cNvPr>
          <p:cNvSpPr txBox="1"/>
          <p:nvPr/>
        </p:nvSpPr>
        <p:spPr>
          <a:xfrm>
            <a:off x="3474720" y="6402117"/>
            <a:ext cx="3063659" cy="369332"/>
          </a:xfrm>
          <a:prstGeom prst="rect">
            <a:avLst/>
          </a:prstGeom>
          <a:noFill/>
        </p:spPr>
        <p:txBody>
          <a:bodyPr wrap="none" rtlCol="0">
            <a:spAutoFit/>
          </a:bodyPr>
          <a:lstStyle/>
          <a:p>
            <a:r>
              <a:rPr lang="en-US" dirty="0"/>
              <a:t>CLR – Centered Log Ratio</a:t>
            </a:r>
          </a:p>
        </p:txBody>
      </p:sp>
    </p:spTree>
    <p:extLst>
      <p:ext uri="{BB962C8B-B14F-4D97-AF65-F5344CB8AC3E}">
        <p14:creationId xmlns:p14="http://schemas.microsoft.com/office/powerpoint/2010/main" val="29944329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201D-D361-E045-BFC6-D741ED87563B}"/>
              </a:ext>
            </a:extLst>
          </p:cNvPr>
          <p:cNvSpPr>
            <a:spLocks noGrp="1"/>
          </p:cNvSpPr>
          <p:nvPr>
            <p:ph type="title"/>
          </p:nvPr>
        </p:nvSpPr>
        <p:spPr>
          <a:xfrm>
            <a:off x="2592925" y="228600"/>
            <a:ext cx="8911687" cy="609600"/>
          </a:xfrm>
        </p:spPr>
        <p:txBody>
          <a:bodyPr>
            <a:normAutofit fontScale="90000"/>
          </a:bodyPr>
          <a:lstStyle/>
          <a:p>
            <a:r>
              <a:rPr lang="en-US" b="1" dirty="0"/>
              <a:t>The </a:t>
            </a:r>
            <a:r>
              <a:rPr lang="en-US" b="1" dirty="0" err="1"/>
              <a:t>SpiecEasi</a:t>
            </a:r>
            <a:r>
              <a:rPr lang="en-US" b="1" dirty="0"/>
              <a:t> R package</a:t>
            </a:r>
            <a:endParaRPr lang="en-US" dirty="0"/>
          </a:p>
        </p:txBody>
      </p:sp>
      <p:sp>
        <p:nvSpPr>
          <p:cNvPr id="3" name="Content Placeholder 2">
            <a:extLst>
              <a:ext uri="{FF2B5EF4-FFF2-40B4-BE49-F238E27FC236}">
                <a16:creationId xmlns:a16="http://schemas.microsoft.com/office/drawing/2014/main" id="{6039AC8D-1A10-CD47-AC73-7C98B7EA7DBD}"/>
              </a:ext>
            </a:extLst>
          </p:cNvPr>
          <p:cNvSpPr>
            <a:spLocks noGrp="1"/>
          </p:cNvSpPr>
          <p:nvPr>
            <p:ph idx="1"/>
          </p:nvPr>
        </p:nvSpPr>
        <p:spPr>
          <a:xfrm>
            <a:off x="1872342" y="1215343"/>
            <a:ext cx="9632269" cy="5348743"/>
          </a:xfrm>
        </p:spPr>
        <p:txBody>
          <a:bodyPr/>
          <a:lstStyle/>
          <a:p>
            <a:r>
              <a:rPr lang="en-US" dirty="0"/>
              <a:t>This package helps to infer graphical models for all sorts of compositional data primarily for microbiome relative abundance data (generated from 16S amplicon sequence data).</a:t>
            </a:r>
          </a:p>
          <a:p>
            <a:endParaRPr lang="en-US" dirty="0"/>
          </a:p>
          <a:p>
            <a:r>
              <a:rPr lang="en-US" dirty="0"/>
              <a:t>The 16S rRNA is a genetic marker unique to bacteria and archaea</a:t>
            </a:r>
          </a:p>
          <a:p>
            <a:endParaRPr lang="en-US" dirty="0"/>
          </a:p>
          <a:p>
            <a:r>
              <a:rPr lang="en-US" dirty="0"/>
              <a:t>The 16S rRNA amplicon sequencing technique is a microbiome analysis where different samples are analyzed at the same time using multiplexing.</a:t>
            </a:r>
          </a:p>
          <a:p>
            <a:endParaRPr lang="en-US" dirty="0"/>
          </a:p>
          <a:p>
            <a:r>
              <a:rPr lang="en-US" dirty="0"/>
              <a:t>The results are used to evaluate microbial diversity at genus, family, order, class, and phylum levels.</a:t>
            </a:r>
          </a:p>
          <a:p>
            <a:endParaRPr lang="en-US" dirty="0"/>
          </a:p>
          <a:p>
            <a:r>
              <a:rPr lang="en-US" dirty="0"/>
              <a:t>The relative occurrence of the taxonomic units at the levels of genus, family, order, class, and phylum can be compared between samples. </a:t>
            </a:r>
          </a:p>
          <a:p>
            <a:endParaRPr lang="en-US" dirty="0"/>
          </a:p>
        </p:txBody>
      </p:sp>
    </p:spTree>
    <p:extLst>
      <p:ext uri="{BB962C8B-B14F-4D97-AF65-F5344CB8AC3E}">
        <p14:creationId xmlns:p14="http://schemas.microsoft.com/office/powerpoint/2010/main" val="10741586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93E5C-304C-1247-BEC8-619A9DCE8682}"/>
              </a:ext>
            </a:extLst>
          </p:cNvPr>
          <p:cNvSpPr>
            <a:spLocks noGrp="1"/>
          </p:cNvSpPr>
          <p:nvPr>
            <p:ph type="title"/>
          </p:nvPr>
        </p:nvSpPr>
        <p:spPr>
          <a:xfrm>
            <a:off x="1970314" y="381000"/>
            <a:ext cx="9198430" cy="838200"/>
          </a:xfrm>
        </p:spPr>
        <p:txBody>
          <a:bodyPr>
            <a:normAutofit fontScale="90000"/>
          </a:bodyPr>
          <a:lstStyle/>
          <a:p>
            <a:r>
              <a:rPr lang="en-US" dirty="0"/>
              <a:t>Applying </a:t>
            </a:r>
            <a:r>
              <a:rPr lang="en-US" b="1" dirty="0" err="1"/>
              <a:t>SpiecEasi</a:t>
            </a:r>
            <a:r>
              <a:rPr lang="en-US" dirty="0"/>
              <a:t> to American Gut data</a:t>
            </a:r>
          </a:p>
        </p:txBody>
      </p:sp>
      <p:sp>
        <p:nvSpPr>
          <p:cNvPr id="3" name="Content Placeholder 2">
            <a:extLst>
              <a:ext uri="{FF2B5EF4-FFF2-40B4-BE49-F238E27FC236}">
                <a16:creationId xmlns:a16="http://schemas.microsoft.com/office/drawing/2014/main" id="{7D0623F6-839E-2F47-978A-12C93546EF7D}"/>
              </a:ext>
            </a:extLst>
          </p:cNvPr>
          <p:cNvSpPr>
            <a:spLocks noGrp="1"/>
          </p:cNvSpPr>
          <p:nvPr>
            <p:ph idx="1"/>
          </p:nvPr>
        </p:nvSpPr>
        <p:spPr>
          <a:xfrm>
            <a:off x="1491343" y="1480457"/>
            <a:ext cx="10013269" cy="4430765"/>
          </a:xfrm>
        </p:spPr>
        <p:txBody>
          <a:bodyPr/>
          <a:lstStyle/>
          <a:p>
            <a:r>
              <a:rPr lang="en-US" dirty="0"/>
              <a:t>The American Gut Project was co-founded in November 2012 and its goal was to better understand human microbiomes like which types of bacteria live where, how many of each, and how they are influenced by diet, lifestyle and disease.</a:t>
            </a:r>
          </a:p>
          <a:p>
            <a:endParaRPr lang="en-US" dirty="0"/>
          </a:p>
          <a:p>
            <a:r>
              <a:rPr lang="en-US" dirty="0"/>
              <a:t>They collected fecal, oral or skin swab from people in US and asked them their general health status.</a:t>
            </a:r>
          </a:p>
          <a:p>
            <a:endParaRPr lang="en-US" dirty="0"/>
          </a:p>
          <a:p>
            <a:r>
              <a:rPr lang="en-US" dirty="0"/>
              <a:t>They used the 16S rRNA molecule to identify bacteria living in a participant’s mixed sample.</a:t>
            </a:r>
          </a:p>
          <a:p>
            <a:endParaRPr lang="en-US" dirty="0"/>
          </a:p>
          <a:p>
            <a:r>
              <a:rPr lang="en-US" dirty="0"/>
              <a:t>The data that they collected are publicly available.</a:t>
            </a:r>
          </a:p>
        </p:txBody>
      </p:sp>
    </p:spTree>
    <p:extLst>
      <p:ext uri="{BB962C8B-B14F-4D97-AF65-F5344CB8AC3E}">
        <p14:creationId xmlns:p14="http://schemas.microsoft.com/office/powerpoint/2010/main" val="4768131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3FC56-87D0-0545-9DF9-E532F16F0549}"/>
              </a:ext>
            </a:extLst>
          </p:cNvPr>
          <p:cNvSpPr>
            <a:spLocks noGrp="1"/>
          </p:cNvSpPr>
          <p:nvPr>
            <p:ph type="title"/>
          </p:nvPr>
        </p:nvSpPr>
        <p:spPr>
          <a:xfrm>
            <a:off x="1954531" y="624110"/>
            <a:ext cx="9550082" cy="770350"/>
          </a:xfrm>
        </p:spPr>
        <p:txBody>
          <a:bodyPr/>
          <a:lstStyle/>
          <a:p>
            <a:r>
              <a:rPr lang="en-US" dirty="0"/>
              <a:t>Applying </a:t>
            </a:r>
            <a:r>
              <a:rPr lang="en-US" b="1" dirty="0" err="1"/>
              <a:t>SpiecEasi</a:t>
            </a:r>
            <a:r>
              <a:rPr lang="en-US" dirty="0"/>
              <a:t> to American Gut data</a:t>
            </a:r>
          </a:p>
        </p:txBody>
      </p:sp>
      <p:sp>
        <p:nvSpPr>
          <p:cNvPr id="3" name="Content Placeholder 2">
            <a:extLst>
              <a:ext uri="{FF2B5EF4-FFF2-40B4-BE49-F238E27FC236}">
                <a16:creationId xmlns:a16="http://schemas.microsoft.com/office/drawing/2014/main" id="{5BFA5E50-0773-D946-B80D-49A1DF6529D6}"/>
              </a:ext>
            </a:extLst>
          </p:cNvPr>
          <p:cNvSpPr>
            <a:spLocks noGrp="1"/>
          </p:cNvSpPr>
          <p:nvPr>
            <p:ph idx="1"/>
          </p:nvPr>
        </p:nvSpPr>
        <p:spPr>
          <a:xfrm>
            <a:off x="1794510" y="1714500"/>
            <a:ext cx="9978389" cy="4754880"/>
          </a:xfrm>
        </p:spPr>
        <p:txBody>
          <a:bodyPr>
            <a:normAutofit fontScale="92500" lnSpcReduction="10000"/>
          </a:bodyPr>
          <a:lstStyle/>
          <a:p>
            <a:r>
              <a:rPr lang="en-US" dirty="0"/>
              <a:t>library(</a:t>
            </a:r>
            <a:r>
              <a:rPr lang="en-US" dirty="0" err="1"/>
              <a:t>phyloseq</a:t>
            </a:r>
            <a:r>
              <a:rPr lang="en-US" dirty="0"/>
              <a:t>)</a:t>
            </a:r>
          </a:p>
          <a:p>
            <a:r>
              <a:rPr lang="en-US" dirty="0"/>
              <a:t>data('amgut2.filt.phy’)</a:t>
            </a:r>
          </a:p>
          <a:p>
            <a:endParaRPr lang="en-US" dirty="0"/>
          </a:p>
          <a:p>
            <a:pPr marL="0" indent="0">
              <a:buNone/>
            </a:pPr>
            <a:r>
              <a:rPr lang="en-US" sz="1400" i="1" dirty="0"/>
              <a:t>#Runs the whole SPIEC-EASI pipeline, from data transformation, </a:t>
            </a:r>
          </a:p>
          <a:p>
            <a:pPr marL="0" indent="0">
              <a:buNone/>
            </a:pPr>
            <a:r>
              <a:rPr lang="en-US" sz="1400" i="1" dirty="0"/>
              <a:t>#sparse inverse covariance estimation and model selection. </a:t>
            </a:r>
            <a:endParaRPr lang="en-US" sz="1400" dirty="0"/>
          </a:p>
          <a:p>
            <a:r>
              <a:rPr lang="en-US" dirty="0"/>
              <a:t>se.mb.amgut2 &lt;- </a:t>
            </a:r>
            <a:r>
              <a:rPr lang="en-US" dirty="0" err="1"/>
              <a:t>spiec.easi</a:t>
            </a:r>
            <a:r>
              <a:rPr lang="en-US" dirty="0"/>
              <a:t>(amgut2.filt.phy, method='</a:t>
            </a:r>
            <a:r>
              <a:rPr lang="en-US" dirty="0" err="1"/>
              <a:t>mb</a:t>
            </a:r>
            <a:r>
              <a:rPr lang="en-US" dirty="0"/>
              <a:t>', </a:t>
            </a:r>
            <a:r>
              <a:rPr lang="en-US" dirty="0" err="1"/>
              <a:t>lambda.min.ratio</a:t>
            </a:r>
            <a:r>
              <a:rPr lang="en-US" dirty="0"/>
              <a:t>=1e-2, </a:t>
            </a:r>
            <a:r>
              <a:rPr lang="en-US" dirty="0" err="1"/>
              <a:t>nlambda</a:t>
            </a:r>
            <a:r>
              <a:rPr lang="en-US" dirty="0"/>
              <a:t>=20, </a:t>
            </a:r>
            <a:r>
              <a:rPr lang="en-US" dirty="0" err="1"/>
              <a:t>pulsar.params</a:t>
            </a:r>
            <a:r>
              <a:rPr lang="en-US" dirty="0"/>
              <a:t>=list(</a:t>
            </a:r>
            <a:r>
              <a:rPr lang="en-US" dirty="0" err="1"/>
              <a:t>rep.num</a:t>
            </a:r>
            <a:r>
              <a:rPr lang="en-US" dirty="0"/>
              <a:t>=50))</a:t>
            </a:r>
          </a:p>
          <a:p>
            <a:endParaRPr lang="en-US" dirty="0"/>
          </a:p>
          <a:p>
            <a:pPr marL="0" indent="0">
              <a:buNone/>
            </a:pPr>
            <a:r>
              <a:rPr lang="en-US" sz="1400" i="1" dirty="0"/>
              <a:t>#Converts an adjacency matrix to an </a:t>
            </a:r>
            <a:r>
              <a:rPr lang="en-US" sz="1400" i="1" dirty="0" err="1"/>
              <a:t>igraph</a:t>
            </a:r>
            <a:r>
              <a:rPr lang="en-US" sz="1400" i="1" dirty="0"/>
              <a:t> object</a:t>
            </a:r>
          </a:p>
          <a:p>
            <a:r>
              <a:rPr lang="en-US" dirty="0"/>
              <a:t>ig2.mb &lt;- adj2igraph(</a:t>
            </a:r>
            <a:r>
              <a:rPr lang="en-US" dirty="0" err="1"/>
              <a:t>getRefit</a:t>
            </a:r>
            <a:r>
              <a:rPr lang="en-US" dirty="0"/>
              <a:t>(se.mb.amgut2),  </a:t>
            </a:r>
            <a:r>
              <a:rPr lang="en-US" dirty="0" err="1"/>
              <a:t>vertex.attr</a:t>
            </a:r>
            <a:r>
              <a:rPr lang="en-US" dirty="0"/>
              <a:t>=list(name=</a:t>
            </a:r>
            <a:r>
              <a:rPr lang="en-US" dirty="0" err="1"/>
              <a:t>taxa_names</a:t>
            </a:r>
            <a:r>
              <a:rPr lang="en-US" dirty="0"/>
              <a:t>(amgut2.filt.phy)))</a:t>
            </a:r>
          </a:p>
          <a:p>
            <a:endParaRPr lang="en-US" dirty="0"/>
          </a:p>
          <a:p>
            <a:pPr marL="0" indent="0">
              <a:buNone/>
            </a:pPr>
            <a:r>
              <a:rPr lang="en-US" sz="1400" i="1" dirty="0">
                <a:solidFill>
                  <a:schemeClr val="tx1">
                    <a:lumMod val="95000"/>
                    <a:lumOff val="5000"/>
                  </a:schemeClr>
                </a:solidFill>
              </a:rPr>
              <a:t>#displays networks using advanced ggplot2 formatting</a:t>
            </a:r>
          </a:p>
          <a:p>
            <a:r>
              <a:rPr lang="en-US" dirty="0" err="1"/>
              <a:t>plot_network</a:t>
            </a:r>
            <a:r>
              <a:rPr lang="en-US" dirty="0"/>
              <a:t>(ig2.mb, amgut2.filt.phy, type='taxa', color="Rank3")</a:t>
            </a:r>
          </a:p>
        </p:txBody>
      </p:sp>
    </p:spTree>
    <p:extLst>
      <p:ext uri="{BB962C8B-B14F-4D97-AF65-F5344CB8AC3E}">
        <p14:creationId xmlns:p14="http://schemas.microsoft.com/office/powerpoint/2010/main" val="1519851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5AFF4CC1-33B3-C049-B48D-EA1A0F4F1C54}"/>
              </a:ext>
            </a:extLst>
          </p:cNvPr>
          <p:cNvPicPr>
            <a:picLocks noGrp="1" noChangeAspect="1"/>
          </p:cNvPicPr>
          <p:nvPr>
            <p:ph idx="1"/>
          </p:nvPr>
        </p:nvPicPr>
        <p:blipFill>
          <a:blip r:embed="rId2"/>
          <a:stretch>
            <a:fillRect/>
          </a:stretch>
        </p:blipFill>
        <p:spPr>
          <a:xfrm>
            <a:off x="364898" y="1277438"/>
            <a:ext cx="3449190" cy="3740332"/>
          </a:xfrm>
        </p:spPr>
      </p:pic>
      <p:pic>
        <p:nvPicPr>
          <p:cNvPr id="11" name="Picture 10">
            <a:extLst>
              <a:ext uri="{FF2B5EF4-FFF2-40B4-BE49-F238E27FC236}">
                <a16:creationId xmlns:a16="http://schemas.microsoft.com/office/drawing/2014/main" id="{DB36C1D2-9BE5-1C4C-9FFA-36AB007E7507}"/>
              </a:ext>
            </a:extLst>
          </p:cNvPr>
          <p:cNvPicPr>
            <a:picLocks noChangeAspect="1"/>
          </p:cNvPicPr>
          <p:nvPr/>
        </p:nvPicPr>
        <p:blipFill>
          <a:blip r:embed="rId3"/>
          <a:stretch>
            <a:fillRect/>
          </a:stretch>
        </p:blipFill>
        <p:spPr>
          <a:xfrm>
            <a:off x="4156305" y="1277438"/>
            <a:ext cx="3559628" cy="3740332"/>
          </a:xfrm>
          <a:prstGeom prst="rect">
            <a:avLst/>
          </a:prstGeom>
        </p:spPr>
      </p:pic>
      <p:pic>
        <p:nvPicPr>
          <p:cNvPr id="13" name="Picture 12">
            <a:extLst>
              <a:ext uri="{FF2B5EF4-FFF2-40B4-BE49-F238E27FC236}">
                <a16:creationId xmlns:a16="http://schemas.microsoft.com/office/drawing/2014/main" id="{C81BECE7-D3CB-2E45-B548-D16AED8C6E96}"/>
              </a:ext>
            </a:extLst>
          </p:cNvPr>
          <p:cNvPicPr>
            <a:picLocks noChangeAspect="1"/>
          </p:cNvPicPr>
          <p:nvPr/>
        </p:nvPicPr>
        <p:blipFill>
          <a:blip r:embed="rId4"/>
          <a:stretch>
            <a:fillRect/>
          </a:stretch>
        </p:blipFill>
        <p:spPr>
          <a:xfrm>
            <a:off x="8058150" y="1277438"/>
            <a:ext cx="3966210" cy="3740332"/>
          </a:xfrm>
          <a:prstGeom prst="rect">
            <a:avLst/>
          </a:prstGeom>
        </p:spPr>
      </p:pic>
      <p:sp>
        <p:nvSpPr>
          <p:cNvPr id="20" name="TextBox 19">
            <a:extLst>
              <a:ext uri="{FF2B5EF4-FFF2-40B4-BE49-F238E27FC236}">
                <a16:creationId xmlns:a16="http://schemas.microsoft.com/office/drawing/2014/main" id="{58F07C1F-F7DD-5242-A7E3-90C8CF665FDB}"/>
              </a:ext>
            </a:extLst>
          </p:cNvPr>
          <p:cNvSpPr txBox="1"/>
          <p:nvPr/>
        </p:nvSpPr>
        <p:spPr>
          <a:xfrm>
            <a:off x="2480310" y="357832"/>
            <a:ext cx="4622800" cy="584775"/>
          </a:xfrm>
          <a:prstGeom prst="rect">
            <a:avLst/>
          </a:prstGeom>
          <a:noFill/>
        </p:spPr>
        <p:txBody>
          <a:bodyPr wrap="square" rtlCol="0">
            <a:spAutoFit/>
          </a:bodyPr>
          <a:lstStyle/>
          <a:p>
            <a:r>
              <a:rPr lang="en-US" sz="3200" b="1" dirty="0"/>
              <a:t>NETWORK OUTPUT</a:t>
            </a:r>
          </a:p>
        </p:txBody>
      </p:sp>
    </p:spTree>
    <p:extLst>
      <p:ext uri="{BB962C8B-B14F-4D97-AF65-F5344CB8AC3E}">
        <p14:creationId xmlns:p14="http://schemas.microsoft.com/office/powerpoint/2010/main" val="27651803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3A28C37-8510-2541-AD47-DEA17AEAB56F}"/>
              </a:ext>
            </a:extLst>
          </p:cNvPr>
          <p:cNvPicPr>
            <a:picLocks noChangeAspect="1"/>
          </p:cNvPicPr>
          <p:nvPr/>
        </p:nvPicPr>
        <p:blipFill>
          <a:blip r:embed="rId2"/>
          <a:stretch>
            <a:fillRect/>
          </a:stretch>
        </p:blipFill>
        <p:spPr>
          <a:xfrm>
            <a:off x="362704" y="1345540"/>
            <a:ext cx="3582707" cy="4248149"/>
          </a:xfrm>
          <a:prstGeom prst="rect">
            <a:avLst/>
          </a:prstGeom>
        </p:spPr>
      </p:pic>
      <p:pic>
        <p:nvPicPr>
          <p:cNvPr id="17" name="Picture 16">
            <a:extLst>
              <a:ext uri="{FF2B5EF4-FFF2-40B4-BE49-F238E27FC236}">
                <a16:creationId xmlns:a16="http://schemas.microsoft.com/office/drawing/2014/main" id="{DA6474AF-ADD2-6D4E-9010-D067DE420CCC}"/>
              </a:ext>
            </a:extLst>
          </p:cNvPr>
          <p:cNvPicPr>
            <a:picLocks noChangeAspect="1"/>
          </p:cNvPicPr>
          <p:nvPr/>
        </p:nvPicPr>
        <p:blipFill>
          <a:blip r:embed="rId3"/>
          <a:stretch>
            <a:fillRect/>
          </a:stretch>
        </p:blipFill>
        <p:spPr>
          <a:xfrm>
            <a:off x="4231640" y="1345540"/>
            <a:ext cx="3585029" cy="4232300"/>
          </a:xfrm>
          <a:prstGeom prst="rect">
            <a:avLst/>
          </a:prstGeom>
        </p:spPr>
      </p:pic>
      <p:pic>
        <p:nvPicPr>
          <p:cNvPr id="19" name="Picture 18">
            <a:extLst>
              <a:ext uri="{FF2B5EF4-FFF2-40B4-BE49-F238E27FC236}">
                <a16:creationId xmlns:a16="http://schemas.microsoft.com/office/drawing/2014/main" id="{EBA9A42A-7552-414C-BAED-E5B1F68A4102}"/>
              </a:ext>
            </a:extLst>
          </p:cNvPr>
          <p:cNvPicPr>
            <a:picLocks noChangeAspect="1"/>
          </p:cNvPicPr>
          <p:nvPr/>
        </p:nvPicPr>
        <p:blipFill>
          <a:blip r:embed="rId4"/>
          <a:stretch>
            <a:fillRect/>
          </a:stretch>
        </p:blipFill>
        <p:spPr>
          <a:xfrm>
            <a:off x="8102898" y="1349960"/>
            <a:ext cx="3950854" cy="4216450"/>
          </a:xfrm>
          <a:prstGeom prst="rect">
            <a:avLst/>
          </a:prstGeom>
        </p:spPr>
      </p:pic>
      <p:sp>
        <p:nvSpPr>
          <p:cNvPr id="20" name="TextBox 19">
            <a:extLst>
              <a:ext uri="{FF2B5EF4-FFF2-40B4-BE49-F238E27FC236}">
                <a16:creationId xmlns:a16="http://schemas.microsoft.com/office/drawing/2014/main" id="{58F07C1F-F7DD-5242-A7E3-90C8CF665FDB}"/>
              </a:ext>
            </a:extLst>
          </p:cNvPr>
          <p:cNvSpPr txBox="1"/>
          <p:nvPr/>
        </p:nvSpPr>
        <p:spPr>
          <a:xfrm>
            <a:off x="2251710" y="380692"/>
            <a:ext cx="4622800" cy="584775"/>
          </a:xfrm>
          <a:prstGeom prst="rect">
            <a:avLst/>
          </a:prstGeom>
          <a:noFill/>
        </p:spPr>
        <p:txBody>
          <a:bodyPr wrap="square" rtlCol="0">
            <a:spAutoFit/>
          </a:bodyPr>
          <a:lstStyle/>
          <a:p>
            <a:r>
              <a:rPr lang="en-US" sz="3200" b="1" dirty="0"/>
              <a:t>NETWORK OUTPUT</a:t>
            </a:r>
          </a:p>
        </p:txBody>
      </p:sp>
    </p:spTree>
    <p:extLst>
      <p:ext uri="{BB962C8B-B14F-4D97-AF65-F5344CB8AC3E}">
        <p14:creationId xmlns:p14="http://schemas.microsoft.com/office/powerpoint/2010/main" val="2803283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5CE87-A9F3-AB4B-AED8-FBB9AF90473A}"/>
              </a:ext>
            </a:extLst>
          </p:cNvPr>
          <p:cNvSpPr>
            <a:spLocks noGrp="1"/>
          </p:cNvSpPr>
          <p:nvPr>
            <p:ph type="title"/>
          </p:nvPr>
        </p:nvSpPr>
        <p:spPr>
          <a:xfrm>
            <a:off x="3023235" y="3337560"/>
            <a:ext cx="5463539" cy="971550"/>
          </a:xfrm>
        </p:spPr>
        <p:txBody>
          <a:bodyPr>
            <a:normAutofit/>
          </a:bodyPr>
          <a:lstStyle/>
          <a:p>
            <a:pPr algn="ctr"/>
            <a:r>
              <a:rPr lang="en-US" dirty="0"/>
              <a:t>ANY </a:t>
            </a:r>
            <a:r>
              <a:rPr lang="en-US" sz="4000" dirty="0"/>
              <a:t>QUESTIONS</a:t>
            </a:r>
            <a:r>
              <a:rPr lang="en-US" dirty="0"/>
              <a:t>?</a:t>
            </a:r>
          </a:p>
        </p:txBody>
      </p:sp>
      <p:sp>
        <p:nvSpPr>
          <p:cNvPr id="4" name="TextBox 3">
            <a:extLst>
              <a:ext uri="{FF2B5EF4-FFF2-40B4-BE49-F238E27FC236}">
                <a16:creationId xmlns:a16="http://schemas.microsoft.com/office/drawing/2014/main" id="{A22DA544-3F0A-F644-855A-1AD63C19EDA6}"/>
              </a:ext>
            </a:extLst>
          </p:cNvPr>
          <p:cNvSpPr txBox="1"/>
          <p:nvPr/>
        </p:nvSpPr>
        <p:spPr>
          <a:xfrm>
            <a:off x="3234690" y="1291590"/>
            <a:ext cx="5040630" cy="769441"/>
          </a:xfrm>
          <a:prstGeom prst="rect">
            <a:avLst/>
          </a:prstGeom>
          <a:noFill/>
        </p:spPr>
        <p:txBody>
          <a:bodyPr wrap="square" rtlCol="0">
            <a:spAutoFit/>
          </a:bodyPr>
          <a:lstStyle/>
          <a:p>
            <a:pPr algn="ctr"/>
            <a:r>
              <a:rPr lang="en-US" sz="4400" b="1" dirty="0"/>
              <a:t>THANK YOU</a:t>
            </a:r>
          </a:p>
        </p:txBody>
      </p:sp>
    </p:spTree>
    <p:extLst>
      <p:ext uri="{BB962C8B-B14F-4D97-AF65-F5344CB8AC3E}">
        <p14:creationId xmlns:p14="http://schemas.microsoft.com/office/powerpoint/2010/main" val="36967403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7FDE6-E5AE-D944-9E73-E080FFF642FE}"/>
              </a:ext>
            </a:extLst>
          </p:cNvPr>
          <p:cNvSpPr>
            <a:spLocks noGrp="1"/>
          </p:cNvSpPr>
          <p:nvPr>
            <p:ph type="title"/>
          </p:nvPr>
        </p:nvSpPr>
        <p:spPr>
          <a:xfrm>
            <a:off x="2592925" y="624110"/>
            <a:ext cx="8911687" cy="624827"/>
          </a:xfrm>
        </p:spPr>
        <p:txBody>
          <a:bodyPr>
            <a:normAutofit fontScale="90000"/>
          </a:bodyPr>
          <a:lstStyle/>
          <a:p>
            <a:r>
              <a:rPr lang="en-US" dirty="0"/>
              <a:t>References</a:t>
            </a:r>
          </a:p>
        </p:txBody>
      </p:sp>
      <p:sp>
        <p:nvSpPr>
          <p:cNvPr id="3" name="Content Placeholder 2">
            <a:extLst>
              <a:ext uri="{FF2B5EF4-FFF2-40B4-BE49-F238E27FC236}">
                <a16:creationId xmlns:a16="http://schemas.microsoft.com/office/drawing/2014/main" id="{C4EB86A5-784B-814D-934B-AD3F2BEA487A}"/>
              </a:ext>
            </a:extLst>
          </p:cNvPr>
          <p:cNvSpPr>
            <a:spLocks noGrp="1"/>
          </p:cNvSpPr>
          <p:nvPr>
            <p:ph idx="1"/>
          </p:nvPr>
        </p:nvSpPr>
        <p:spPr>
          <a:xfrm>
            <a:off x="1977390" y="1371600"/>
            <a:ext cx="9527222" cy="4126230"/>
          </a:xfrm>
        </p:spPr>
        <p:txBody>
          <a:bodyPr>
            <a:normAutofit/>
          </a:bodyPr>
          <a:lstStyle/>
          <a:p>
            <a:r>
              <a:rPr lang="en-US" dirty="0">
                <a:hlinkClick r:id="rId2"/>
              </a:rPr>
              <a:t>https://www.liebertpub.com/doi/10.1089/cmb.2021.0406</a:t>
            </a:r>
            <a:endParaRPr lang="en-US" dirty="0"/>
          </a:p>
          <a:p>
            <a:r>
              <a:rPr lang="en-US" dirty="0">
                <a:hlinkClick r:id="rId3"/>
              </a:rPr>
              <a:t>https://www.youtube.com/watch?v=dCVJN_1R3c8</a:t>
            </a:r>
            <a:endParaRPr lang="en-US" dirty="0"/>
          </a:p>
          <a:p>
            <a:r>
              <a:rPr lang="en-US" dirty="0">
                <a:hlinkClick r:id="rId4"/>
              </a:rPr>
              <a:t>https://journals.plos.org/ploscompbiol/article?id=10.1371/journal.pcbi.1004226</a:t>
            </a:r>
            <a:endParaRPr lang="en-US" dirty="0"/>
          </a:p>
          <a:p>
            <a:r>
              <a:rPr lang="en-US" dirty="0">
                <a:hlinkClick r:id="rId5"/>
              </a:rPr>
              <a:t>https://doi.org/10.1128/mSystems.00124-19</a:t>
            </a:r>
            <a:endParaRPr lang="en-US" dirty="0"/>
          </a:p>
          <a:p>
            <a:r>
              <a:rPr lang="en-US" dirty="0">
                <a:hlinkClick r:id="rId6"/>
              </a:rPr>
              <a:t>https://www.thoughtco.com/commensalism-definition-and-examples-4114713</a:t>
            </a:r>
            <a:endParaRPr lang="en-US" dirty="0"/>
          </a:p>
          <a:p>
            <a:r>
              <a:rPr lang="en-US" dirty="0">
                <a:hlinkClick r:id="rId7"/>
              </a:rPr>
              <a:t>https://www.sciencedaily.com/releases/2018/05/180515092931.htm</a:t>
            </a: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191153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201D-D361-E045-BFC6-D741ED87563B}"/>
              </a:ext>
            </a:extLst>
          </p:cNvPr>
          <p:cNvSpPr>
            <a:spLocks noGrp="1"/>
          </p:cNvSpPr>
          <p:nvPr>
            <p:ph type="title"/>
          </p:nvPr>
        </p:nvSpPr>
        <p:spPr>
          <a:xfrm>
            <a:off x="2592925" y="228600"/>
            <a:ext cx="4527965" cy="609600"/>
          </a:xfrm>
        </p:spPr>
        <p:txBody>
          <a:bodyPr>
            <a:normAutofit fontScale="90000"/>
          </a:bodyPr>
          <a:lstStyle/>
          <a:p>
            <a:r>
              <a:rPr lang="en-US" b="1" dirty="0"/>
              <a:t>BACKGROUND</a:t>
            </a:r>
          </a:p>
        </p:txBody>
      </p:sp>
      <p:sp>
        <p:nvSpPr>
          <p:cNvPr id="3" name="Content Placeholder 2">
            <a:extLst>
              <a:ext uri="{FF2B5EF4-FFF2-40B4-BE49-F238E27FC236}">
                <a16:creationId xmlns:a16="http://schemas.microsoft.com/office/drawing/2014/main" id="{6039AC8D-1A10-CD47-AC73-7C98B7EA7DBD}"/>
              </a:ext>
            </a:extLst>
          </p:cNvPr>
          <p:cNvSpPr>
            <a:spLocks noGrp="1"/>
          </p:cNvSpPr>
          <p:nvPr>
            <p:ph idx="1"/>
          </p:nvPr>
        </p:nvSpPr>
        <p:spPr>
          <a:xfrm>
            <a:off x="2589212" y="1215343"/>
            <a:ext cx="8915400" cy="5471207"/>
          </a:xfrm>
        </p:spPr>
        <p:txBody>
          <a:bodyPr/>
          <a:lstStyle/>
          <a:p>
            <a:r>
              <a:rPr lang="en-US" dirty="0"/>
              <a:t>Microbial communities consist of micro-organisms such as bacteria, virus and fungi. </a:t>
            </a:r>
          </a:p>
          <a:p>
            <a:endParaRPr lang="en-US" dirty="0"/>
          </a:p>
          <a:p>
            <a:r>
              <a:rPr lang="en-US" dirty="0"/>
              <a:t>Micro-organisms have built robust ecosystems in various environments such as soil, sea water and various human organs. </a:t>
            </a:r>
          </a:p>
          <a:p>
            <a:endParaRPr lang="en-US" dirty="0"/>
          </a:p>
          <a:p>
            <a:r>
              <a:rPr lang="en-US" dirty="0"/>
              <a:t>Extensive research has been done on interactions between host and its microbiome. </a:t>
            </a:r>
          </a:p>
          <a:p>
            <a:pPr marL="0" indent="0">
              <a:buNone/>
            </a:pPr>
            <a:endParaRPr lang="en-US" dirty="0"/>
          </a:p>
          <a:p>
            <a:r>
              <a:rPr lang="en-US" dirty="0"/>
              <a:t>These studies have revealed several cases of complex dynamics including trans-kingdom interactions between these micro-organisms and their effects on the host. </a:t>
            </a:r>
          </a:p>
          <a:p>
            <a:pPr marL="0" indent="0">
              <a:buNone/>
            </a:pPr>
            <a:endParaRPr lang="en-US" dirty="0"/>
          </a:p>
          <a:p>
            <a:r>
              <a:rPr lang="en-US" dirty="0"/>
              <a:t>The term “complex system” represents a system whose collective behavior is difficult to determine from knowing the components of the system.</a:t>
            </a:r>
          </a:p>
          <a:p>
            <a:endParaRPr lang="en-US" dirty="0"/>
          </a:p>
          <a:p>
            <a:endParaRPr lang="en-US" dirty="0"/>
          </a:p>
          <a:p>
            <a:endParaRPr lang="en-US" dirty="0"/>
          </a:p>
          <a:p>
            <a:endParaRPr lang="en-US" dirty="0"/>
          </a:p>
        </p:txBody>
      </p:sp>
      <p:pic>
        <p:nvPicPr>
          <p:cNvPr id="4" name="Picture 4" descr="https://lh4.googleusercontent.com/nuTvy4xPmPpqyZw1wPJaJ2AnXTtCM6DCXqOfmE3Zq8vBAkfcWrUnJFvne4_oWkvwBt7-2cCu3wAnp1jG0qon6AagPXYKxq1dByOC3V58G9vrLUEV3JTJGTIwXtMOwLd0kAOFsb8FHx7w9eDG9zgBCVNGgZWNXkqX4z3GS6FVbwYgdTvBXNNZGaVISnI3tcTMsxbZmg">
            <a:extLst>
              <a:ext uri="{FF2B5EF4-FFF2-40B4-BE49-F238E27FC236}">
                <a16:creationId xmlns:a16="http://schemas.microsoft.com/office/drawing/2014/main" id="{3929551A-6610-8B48-8957-340D1448C3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181" y="228600"/>
            <a:ext cx="1849819" cy="55630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0E756D1B-3390-FC47-A95E-911AC70DA091}"/>
              </a:ext>
            </a:extLst>
          </p:cNvPr>
          <p:cNvPicPr>
            <a:picLocks noChangeAspect="1"/>
          </p:cNvPicPr>
          <p:nvPr/>
        </p:nvPicPr>
        <p:blipFill>
          <a:blip r:embed="rId3"/>
          <a:stretch>
            <a:fillRect/>
          </a:stretch>
        </p:blipFill>
        <p:spPr>
          <a:xfrm>
            <a:off x="180109" y="1215342"/>
            <a:ext cx="1953491" cy="2036763"/>
          </a:xfrm>
          <a:prstGeom prst="rect">
            <a:avLst/>
          </a:prstGeom>
        </p:spPr>
      </p:pic>
      <p:pic>
        <p:nvPicPr>
          <p:cNvPr id="11" name="Picture 10">
            <a:extLst>
              <a:ext uri="{FF2B5EF4-FFF2-40B4-BE49-F238E27FC236}">
                <a16:creationId xmlns:a16="http://schemas.microsoft.com/office/drawing/2014/main" id="{FEC662BD-A161-EE44-821E-33509DC1D628}"/>
              </a:ext>
            </a:extLst>
          </p:cNvPr>
          <p:cNvPicPr>
            <a:picLocks noChangeAspect="1"/>
          </p:cNvPicPr>
          <p:nvPr/>
        </p:nvPicPr>
        <p:blipFill>
          <a:blip r:embed="rId4"/>
          <a:stretch>
            <a:fillRect/>
          </a:stretch>
        </p:blipFill>
        <p:spPr>
          <a:xfrm>
            <a:off x="180109" y="3286830"/>
            <a:ext cx="1953491" cy="1816046"/>
          </a:xfrm>
          <a:prstGeom prst="rect">
            <a:avLst/>
          </a:prstGeom>
        </p:spPr>
      </p:pic>
      <p:pic>
        <p:nvPicPr>
          <p:cNvPr id="13" name="Picture 12">
            <a:extLst>
              <a:ext uri="{FF2B5EF4-FFF2-40B4-BE49-F238E27FC236}">
                <a16:creationId xmlns:a16="http://schemas.microsoft.com/office/drawing/2014/main" id="{70105128-0C85-174C-9F3D-1C63DA9239C6}"/>
              </a:ext>
            </a:extLst>
          </p:cNvPr>
          <p:cNvPicPr>
            <a:picLocks noChangeAspect="1"/>
          </p:cNvPicPr>
          <p:nvPr/>
        </p:nvPicPr>
        <p:blipFill>
          <a:blip r:embed="rId5"/>
          <a:stretch>
            <a:fillRect/>
          </a:stretch>
        </p:blipFill>
        <p:spPr>
          <a:xfrm>
            <a:off x="180108" y="5137601"/>
            <a:ext cx="1953491" cy="1657646"/>
          </a:xfrm>
          <a:prstGeom prst="rect">
            <a:avLst/>
          </a:prstGeom>
        </p:spPr>
      </p:pic>
    </p:spTree>
    <p:extLst>
      <p:ext uri="{BB962C8B-B14F-4D97-AF65-F5344CB8AC3E}">
        <p14:creationId xmlns:p14="http://schemas.microsoft.com/office/powerpoint/2010/main" val="33858576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201D-D361-E045-BFC6-D741ED87563B}"/>
              </a:ext>
            </a:extLst>
          </p:cNvPr>
          <p:cNvSpPr>
            <a:spLocks noGrp="1"/>
          </p:cNvSpPr>
          <p:nvPr>
            <p:ph type="title"/>
          </p:nvPr>
        </p:nvSpPr>
        <p:spPr>
          <a:xfrm>
            <a:off x="2592926" y="228600"/>
            <a:ext cx="7749256" cy="556302"/>
          </a:xfrm>
        </p:spPr>
        <p:txBody>
          <a:bodyPr>
            <a:normAutofit fontScale="90000"/>
          </a:bodyPr>
          <a:lstStyle/>
          <a:p>
            <a:r>
              <a:rPr lang="en-US" b="1" dirty="0"/>
              <a:t>BACKGROUND</a:t>
            </a:r>
          </a:p>
        </p:txBody>
      </p:sp>
      <p:pic>
        <p:nvPicPr>
          <p:cNvPr id="4" name="Picture 4" descr="https://lh4.googleusercontent.com/nuTvy4xPmPpqyZw1wPJaJ2AnXTtCM6DCXqOfmE3Zq8vBAkfcWrUnJFvne4_oWkvwBt7-2cCu3wAnp1jG0qon6AagPXYKxq1dByOC3V58G9vrLUEV3JTJGTIwXtMOwLd0kAOFsb8FHx7w9eDG9zgBCVNGgZWNXkqX4z3GS6FVbwYgdTvBXNNZGaVISnI3tcTMsxbZmg">
            <a:extLst>
              <a:ext uri="{FF2B5EF4-FFF2-40B4-BE49-F238E27FC236}">
                <a16:creationId xmlns:a16="http://schemas.microsoft.com/office/drawing/2014/main" id="{3929551A-6610-8B48-8957-340D1448C3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42181" y="228600"/>
            <a:ext cx="1849819" cy="55630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0E756D1B-3390-FC47-A95E-911AC70DA091}"/>
              </a:ext>
            </a:extLst>
          </p:cNvPr>
          <p:cNvPicPr>
            <a:picLocks noChangeAspect="1"/>
          </p:cNvPicPr>
          <p:nvPr/>
        </p:nvPicPr>
        <p:blipFill>
          <a:blip r:embed="rId5"/>
          <a:stretch>
            <a:fillRect/>
          </a:stretch>
        </p:blipFill>
        <p:spPr>
          <a:xfrm>
            <a:off x="180109" y="1215342"/>
            <a:ext cx="1953491" cy="2036763"/>
          </a:xfrm>
          <a:prstGeom prst="rect">
            <a:avLst/>
          </a:prstGeom>
        </p:spPr>
      </p:pic>
      <p:pic>
        <p:nvPicPr>
          <p:cNvPr id="11" name="Picture 10">
            <a:extLst>
              <a:ext uri="{FF2B5EF4-FFF2-40B4-BE49-F238E27FC236}">
                <a16:creationId xmlns:a16="http://schemas.microsoft.com/office/drawing/2014/main" id="{FEC662BD-A161-EE44-821E-33509DC1D628}"/>
              </a:ext>
            </a:extLst>
          </p:cNvPr>
          <p:cNvPicPr>
            <a:picLocks noChangeAspect="1"/>
          </p:cNvPicPr>
          <p:nvPr/>
        </p:nvPicPr>
        <p:blipFill>
          <a:blip r:embed="rId6"/>
          <a:stretch>
            <a:fillRect/>
          </a:stretch>
        </p:blipFill>
        <p:spPr>
          <a:xfrm>
            <a:off x="180109" y="3286830"/>
            <a:ext cx="1953491" cy="1816046"/>
          </a:xfrm>
          <a:prstGeom prst="rect">
            <a:avLst/>
          </a:prstGeom>
        </p:spPr>
      </p:pic>
      <p:pic>
        <p:nvPicPr>
          <p:cNvPr id="13" name="Picture 12">
            <a:extLst>
              <a:ext uri="{FF2B5EF4-FFF2-40B4-BE49-F238E27FC236}">
                <a16:creationId xmlns:a16="http://schemas.microsoft.com/office/drawing/2014/main" id="{70105128-0C85-174C-9F3D-1C63DA9239C6}"/>
              </a:ext>
            </a:extLst>
          </p:cNvPr>
          <p:cNvPicPr>
            <a:picLocks noChangeAspect="1"/>
          </p:cNvPicPr>
          <p:nvPr/>
        </p:nvPicPr>
        <p:blipFill>
          <a:blip r:embed="rId7"/>
          <a:stretch>
            <a:fillRect/>
          </a:stretch>
        </p:blipFill>
        <p:spPr>
          <a:xfrm>
            <a:off x="180108" y="5137601"/>
            <a:ext cx="1953491" cy="1657646"/>
          </a:xfrm>
          <a:prstGeom prst="rect">
            <a:avLst/>
          </a:prstGeom>
        </p:spPr>
      </p:pic>
      <p:pic>
        <p:nvPicPr>
          <p:cNvPr id="14" name="microbe-edited.mp4">
            <a:hlinkClick r:id="" action="ppaction://media"/>
            <a:extLst>
              <a:ext uri="{FF2B5EF4-FFF2-40B4-BE49-F238E27FC236}">
                <a16:creationId xmlns:a16="http://schemas.microsoft.com/office/drawing/2014/main" id="{D31C2851-686A-354C-B81B-1D5ABA233600}"/>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2953051" y="1230506"/>
            <a:ext cx="7029005" cy="3778250"/>
          </a:xfrm>
          <a:prstGeom prst="rect">
            <a:avLst/>
          </a:prstGeom>
        </p:spPr>
      </p:pic>
      <p:sp>
        <p:nvSpPr>
          <p:cNvPr id="15" name="Rectangle 14">
            <a:extLst>
              <a:ext uri="{FF2B5EF4-FFF2-40B4-BE49-F238E27FC236}">
                <a16:creationId xmlns:a16="http://schemas.microsoft.com/office/drawing/2014/main" id="{89D95452-0D8D-0540-879B-2349B4891212}"/>
              </a:ext>
            </a:extLst>
          </p:cNvPr>
          <p:cNvSpPr/>
          <p:nvPr/>
        </p:nvSpPr>
        <p:spPr>
          <a:xfrm>
            <a:off x="2953051" y="5966424"/>
            <a:ext cx="6333785" cy="369332"/>
          </a:xfrm>
          <a:prstGeom prst="rect">
            <a:avLst/>
          </a:prstGeom>
        </p:spPr>
        <p:txBody>
          <a:bodyPr wrap="none">
            <a:spAutoFit/>
          </a:bodyPr>
          <a:lstStyle/>
          <a:p>
            <a:r>
              <a:rPr lang="en-US" dirty="0"/>
              <a:t>Ref:  </a:t>
            </a:r>
            <a:r>
              <a:rPr lang="en-US" i="1" dirty="0">
                <a:solidFill>
                  <a:srgbClr val="FF0000"/>
                </a:solidFill>
              </a:rPr>
              <a:t>https://</a:t>
            </a:r>
            <a:r>
              <a:rPr lang="en-US" i="1" dirty="0" err="1">
                <a:solidFill>
                  <a:srgbClr val="FF0000"/>
                </a:solidFill>
              </a:rPr>
              <a:t>www.youtube.com</a:t>
            </a:r>
            <a:r>
              <a:rPr lang="en-US" i="1" dirty="0">
                <a:solidFill>
                  <a:srgbClr val="FF0000"/>
                </a:solidFill>
              </a:rPr>
              <a:t>/</a:t>
            </a:r>
            <a:r>
              <a:rPr lang="en-US" i="1" dirty="0" err="1">
                <a:solidFill>
                  <a:srgbClr val="FF0000"/>
                </a:solidFill>
              </a:rPr>
              <a:t>watch?v</a:t>
            </a:r>
            <a:r>
              <a:rPr lang="en-US" i="1" dirty="0">
                <a:solidFill>
                  <a:srgbClr val="FF0000"/>
                </a:solidFill>
              </a:rPr>
              <a:t>=</a:t>
            </a:r>
            <a:r>
              <a:rPr lang="en-US" i="1" dirty="0" err="1">
                <a:solidFill>
                  <a:srgbClr val="FF0000"/>
                </a:solidFill>
              </a:rPr>
              <a:t>c_ZRZkU-FEw</a:t>
            </a:r>
            <a:endParaRPr lang="en-US" i="1" dirty="0">
              <a:solidFill>
                <a:srgbClr val="FF0000"/>
              </a:solidFill>
            </a:endParaRPr>
          </a:p>
        </p:txBody>
      </p:sp>
      <p:sp>
        <p:nvSpPr>
          <p:cNvPr id="19" name="TextBox 18">
            <a:extLst>
              <a:ext uri="{FF2B5EF4-FFF2-40B4-BE49-F238E27FC236}">
                <a16:creationId xmlns:a16="http://schemas.microsoft.com/office/drawing/2014/main" id="{FB6A1147-97F8-8E46-87AD-3A8F2ABD9820}"/>
              </a:ext>
            </a:extLst>
          </p:cNvPr>
          <p:cNvSpPr txBox="1"/>
          <p:nvPr/>
        </p:nvSpPr>
        <p:spPr>
          <a:xfrm>
            <a:off x="2953051" y="5597092"/>
            <a:ext cx="3825086" cy="369332"/>
          </a:xfrm>
          <a:prstGeom prst="rect">
            <a:avLst/>
          </a:prstGeom>
          <a:noFill/>
        </p:spPr>
        <p:txBody>
          <a:bodyPr wrap="none" rtlCol="0">
            <a:spAutoFit/>
          </a:bodyPr>
          <a:lstStyle/>
          <a:p>
            <a:r>
              <a:rPr lang="en-US" b="1" dirty="0"/>
              <a:t>The microbes that live in humans</a:t>
            </a:r>
          </a:p>
        </p:txBody>
      </p:sp>
    </p:spTree>
    <p:extLst>
      <p:ext uri="{BB962C8B-B14F-4D97-AF65-F5344CB8AC3E}">
        <p14:creationId xmlns:p14="http://schemas.microsoft.com/office/powerpoint/2010/main" val="3442636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4"/>
                                        </p:tgtEl>
                                      </p:cBhvr>
                                    </p:cmd>
                                  </p:childTnLst>
                                </p:cTn>
                              </p:par>
                            </p:childTnLst>
                          </p:cTn>
                        </p:par>
                      </p:childTnLst>
                    </p:cTn>
                  </p:par>
                </p:childTnLst>
              </p:cTn>
              <p:nextCondLst>
                <p:cond evt="onClick" delay="0">
                  <p:tgtEl>
                    <p:spTgt spid="14"/>
                  </p:tgtEl>
                </p:cond>
              </p:nextCondLst>
            </p:seq>
            <p:video>
              <p:cMediaNode vol="80000">
                <p:cTn id="12" fill="hold" display="0">
                  <p:stCondLst>
                    <p:cond delay="indefinite"/>
                  </p:stCondLst>
                </p:cTn>
                <p:tgtEl>
                  <p:spTgt spid="1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201D-D361-E045-BFC6-D741ED87563B}"/>
              </a:ext>
            </a:extLst>
          </p:cNvPr>
          <p:cNvSpPr>
            <a:spLocks noGrp="1"/>
          </p:cNvSpPr>
          <p:nvPr>
            <p:ph type="title"/>
          </p:nvPr>
        </p:nvSpPr>
        <p:spPr>
          <a:xfrm>
            <a:off x="2592925" y="228600"/>
            <a:ext cx="8911687" cy="609600"/>
          </a:xfrm>
        </p:spPr>
        <p:txBody>
          <a:bodyPr>
            <a:normAutofit fontScale="90000"/>
          </a:bodyPr>
          <a:lstStyle/>
          <a:p>
            <a:r>
              <a:rPr lang="en-US" b="1" dirty="0"/>
              <a:t>BACKGROUND</a:t>
            </a:r>
          </a:p>
        </p:txBody>
      </p:sp>
      <p:sp>
        <p:nvSpPr>
          <p:cNvPr id="3" name="Content Placeholder 2">
            <a:extLst>
              <a:ext uri="{FF2B5EF4-FFF2-40B4-BE49-F238E27FC236}">
                <a16:creationId xmlns:a16="http://schemas.microsoft.com/office/drawing/2014/main" id="{6039AC8D-1A10-CD47-AC73-7C98B7EA7DBD}"/>
              </a:ext>
            </a:extLst>
          </p:cNvPr>
          <p:cNvSpPr>
            <a:spLocks noGrp="1"/>
          </p:cNvSpPr>
          <p:nvPr>
            <p:ph idx="1"/>
          </p:nvPr>
        </p:nvSpPr>
        <p:spPr>
          <a:xfrm>
            <a:off x="2363263" y="784902"/>
            <a:ext cx="6573908" cy="5913078"/>
          </a:xfrm>
        </p:spPr>
        <p:txBody>
          <a:bodyPr>
            <a:normAutofit fontScale="92500" lnSpcReduction="10000"/>
          </a:bodyPr>
          <a:lstStyle/>
          <a:p>
            <a:pPr marL="0" indent="0">
              <a:buNone/>
            </a:pPr>
            <a:endParaRPr lang="en-US" dirty="0"/>
          </a:p>
          <a:p>
            <a:r>
              <a:rPr lang="en-US" dirty="0"/>
              <a:t>Microorganisms form complex ecological interactions which are :</a:t>
            </a:r>
          </a:p>
          <a:p>
            <a:pPr lvl="1">
              <a:buFont typeface="Wingdings" pitchFamily="2" charset="2"/>
              <a:buChar char="Ø"/>
            </a:pPr>
            <a:r>
              <a:rPr lang="en-US" dirty="0"/>
              <a:t>win-win relationships such as mutual cross-feeding and cooperation interactions</a:t>
            </a:r>
          </a:p>
          <a:p>
            <a:pPr lvl="1">
              <a:buFont typeface="Wingdings" pitchFamily="2" charset="2"/>
              <a:buChar char="Ø"/>
            </a:pPr>
            <a:r>
              <a:rPr lang="en-US" dirty="0"/>
              <a:t>win-lose relationships such as predator-prey and host-parasite interactions</a:t>
            </a:r>
          </a:p>
          <a:p>
            <a:pPr lvl="1">
              <a:buFont typeface="Wingdings" pitchFamily="2" charset="2"/>
              <a:buChar char="Ø"/>
            </a:pPr>
            <a:r>
              <a:rPr lang="en-US" dirty="0"/>
              <a:t>lose-lose relationship such as competitive exclusion interactions</a:t>
            </a:r>
          </a:p>
          <a:p>
            <a:pPr lvl="1">
              <a:buFont typeface="Wingdings" pitchFamily="2" charset="2"/>
              <a:buChar char="Ø"/>
            </a:pPr>
            <a:r>
              <a:rPr lang="en-US" dirty="0"/>
              <a:t>win-draw relationship which one organism benefits without harming the other like commensalism.</a:t>
            </a:r>
          </a:p>
          <a:p>
            <a:pPr lvl="1">
              <a:buFont typeface="Wingdings" pitchFamily="2" charset="2"/>
              <a:buChar char="Ø"/>
            </a:pPr>
            <a:r>
              <a:rPr lang="en-US" dirty="0"/>
              <a:t>lose-draw relationship which one organism is harmed but the other is unaffected like </a:t>
            </a:r>
            <a:r>
              <a:rPr lang="en-US" dirty="0" err="1"/>
              <a:t>amensalism</a:t>
            </a:r>
            <a:r>
              <a:rPr lang="en-US" dirty="0"/>
              <a:t>.</a:t>
            </a:r>
          </a:p>
          <a:p>
            <a:pPr lvl="1">
              <a:buFont typeface="Wingdings" pitchFamily="2" charset="2"/>
              <a:buChar char="Ø"/>
            </a:pPr>
            <a:endParaRPr lang="en-US" dirty="0"/>
          </a:p>
          <a:p>
            <a:r>
              <a:rPr lang="en-US" dirty="0"/>
              <a:t>These relationships are very essential in the assembly of microbial community.</a:t>
            </a:r>
          </a:p>
          <a:p>
            <a:endParaRPr lang="en-US" dirty="0"/>
          </a:p>
          <a:p>
            <a:r>
              <a:rPr lang="en-US" dirty="0"/>
              <a:t>Reconstructing microbial ecological networks to represent these interactions would help to understand the complex behaviors in microbial communities.</a:t>
            </a:r>
          </a:p>
        </p:txBody>
      </p:sp>
      <p:pic>
        <p:nvPicPr>
          <p:cNvPr id="4" name="Picture 4" descr="https://lh4.googleusercontent.com/nuTvy4xPmPpqyZw1wPJaJ2AnXTtCM6DCXqOfmE3Zq8vBAkfcWrUnJFvne4_oWkvwBt7-2cCu3wAnp1jG0qon6AagPXYKxq1dByOC3V58G9vrLUEV3JTJGTIwXtMOwLd0kAOFsb8FHx7w9eDG9zgBCVNGgZWNXkqX4z3GS6FVbwYgdTvBXNNZGaVISnI3tcTMsxbZmg">
            <a:extLst>
              <a:ext uri="{FF2B5EF4-FFF2-40B4-BE49-F238E27FC236}">
                <a16:creationId xmlns:a16="http://schemas.microsoft.com/office/drawing/2014/main" id="{3929551A-6610-8B48-8957-340D1448C3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42181" y="228600"/>
            <a:ext cx="1849819" cy="55630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423471F-4013-874F-BC7C-943D9DA872DB}"/>
              </a:ext>
            </a:extLst>
          </p:cNvPr>
          <p:cNvPicPr>
            <a:picLocks noChangeAspect="1"/>
          </p:cNvPicPr>
          <p:nvPr/>
        </p:nvPicPr>
        <p:blipFill>
          <a:blip r:embed="rId3"/>
          <a:stretch>
            <a:fillRect/>
          </a:stretch>
        </p:blipFill>
        <p:spPr>
          <a:xfrm>
            <a:off x="9078687" y="1543045"/>
            <a:ext cx="2986912" cy="3073629"/>
          </a:xfrm>
          <a:prstGeom prst="rect">
            <a:avLst/>
          </a:prstGeom>
        </p:spPr>
      </p:pic>
      <p:pic>
        <p:nvPicPr>
          <p:cNvPr id="12" name="Picture 11">
            <a:extLst>
              <a:ext uri="{FF2B5EF4-FFF2-40B4-BE49-F238E27FC236}">
                <a16:creationId xmlns:a16="http://schemas.microsoft.com/office/drawing/2014/main" id="{6DF0F1EE-CCA9-0442-8CFD-28CD02E794EE}"/>
              </a:ext>
            </a:extLst>
          </p:cNvPr>
          <p:cNvPicPr>
            <a:picLocks noChangeAspect="1"/>
          </p:cNvPicPr>
          <p:nvPr/>
        </p:nvPicPr>
        <p:blipFill>
          <a:blip r:embed="rId4"/>
          <a:stretch>
            <a:fillRect/>
          </a:stretch>
        </p:blipFill>
        <p:spPr>
          <a:xfrm>
            <a:off x="180109" y="1215342"/>
            <a:ext cx="1953491" cy="2036763"/>
          </a:xfrm>
          <a:prstGeom prst="rect">
            <a:avLst/>
          </a:prstGeom>
        </p:spPr>
      </p:pic>
      <p:pic>
        <p:nvPicPr>
          <p:cNvPr id="14" name="Picture 13">
            <a:extLst>
              <a:ext uri="{FF2B5EF4-FFF2-40B4-BE49-F238E27FC236}">
                <a16:creationId xmlns:a16="http://schemas.microsoft.com/office/drawing/2014/main" id="{F9FCC010-23BA-0F4F-A304-CA7D9B15EF47}"/>
              </a:ext>
            </a:extLst>
          </p:cNvPr>
          <p:cNvPicPr>
            <a:picLocks noChangeAspect="1"/>
          </p:cNvPicPr>
          <p:nvPr/>
        </p:nvPicPr>
        <p:blipFill>
          <a:blip r:embed="rId5"/>
          <a:stretch>
            <a:fillRect/>
          </a:stretch>
        </p:blipFill>
        <p:spPr>
          <a:xfrm>
            <a:off x="180109" y="3286830"/>
            <a:ext cx="1953491" cy="1816046"/>
          </a:xfrm>
          <a:prstGeom prst="rect">
            <a:avLst/>
          </a:prstGeom>
        </p:spPr>
      </p:pic>
      <p:pic>
        <p:nvPicPr>
          <p:cNvPr id="15" name="Picture 14">
            <a:extLst>
              <a:ext uri="{FF2B5EF4-FFF2-40B4-BE49-F238E27FC236}">
                <a16:creationId xmlns:a16="http://schemas.microsoft.com/office/drawing/2014/main" id="{EC7F5281-5CAE-0E48-90FD-BFF94CE3CF45}"/>
              </a:ext>
            </a:extLst>
          </p:cNvPr>
          <p:cNvPicPr>
            <a:picLocks noChangeAspect="1"/>
          </p:cNvPicPr>
          <p:nvPr/>
        </p:nvPicPr>
        <p:blipFill>
          <a:blip r:embed="rId6"/>
          <a:stretch>
            <a:fillRect/>
          </a:stretch>
        </p:blipFill>
        <p:spPr>
          <a:xfrm>
            <a:off x="180108" y="5137601"/>
            <a:ext cx="1953491" cy="1657646"/>
          </a:xfrm>
          <a:prstGeom prst="rect">
            <a:avLst/>
          </a:prstGeom>
        </p:spPr>
      </p:pic>
    </p:spTree>
    <p:extLst>
      <p:ext uri="{BB962C8B-B14F-4D97-AF65-F5344CB8AC3E}">
        <p14:creationId xmlns:p14="http://schemas.microsoft.com/office/powerpoint/2010/main" val="3075504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5ED8A-03D4-1841-8904-8BD2933848E1}"/>
              </a:ext>
            </a:extLst>
          </p:cNvPr>
          <p:cNvSpPr>
            <a:spLocks noGrp="1"/>
          </p:cNvSpPr>
          <p:nvPr>
            <p:ph type="title"/>
          </p:nvPr>
        </p:nvSpPr>
        <p:spPr>
          <a:xfrm>
            <a:off x="2377440" y="171450"/>
            <a:ext cx="3874770" cy="571500"/>
          </a:xfrm>
        </p:spPr>
        <p:txBody>
          <a:bodyPr>
            <a:noAutofit/>
          </a:bodyPr>
          <a:lstStyle/>
          <a:p>
            <a:r>
              <a:rPr lang="en-US" sz="3200" b="1" dirty="0"/>
              <a:t>METHODOLOGY</a:t>
            </a:r>
          </a:p>
        </p:txBody>
      </p:sp>
      <p:sp>
        <p:nvSpPr>
          <p:cNvPr id="4" name="Text Placeholder 3">
            <a:extLst>
              <a:ext uri="{FF2B5EF4-FFF2-40B4-BE49-F238E27FC236}">
                <a16:creationId xmlns:a16="http://schemas.microsoft.com/office/drawing/2014/main" id="{075A39B0-5F7C-D04C-AB7C-CC36DD9CBD62}"/>
              </a:ext>
            </a:extLst>
          </p:cNvPr>
          <p:cNvSpPr>
            <a:spLocks noGrp="1"/>
          </p:cNvSpPr>
          <p:nvPr>
            <p:ph type="body" sz="half" idx="2"/>
          </p:nvPr>
        </p:nvSpPr>
        <p:spPr>
          <a:xfrm>
            <a:off x="1774143" y="886490"/>
            <a:ext cx="5210447" cy="5448920"/>
          </a:xfrm>
        </p:spPr>
        <p:txBody>
          <a:bodyPr>
            <a:normAutofit/>
          </a:bodyPr>
          <a:lstStyle/>
          <a:p>
            <a:pPr marL="285750" indent="-285750">
              <a:buFont typeface="Wingdings" pitchFamily="2" charset="2"/>
              <a:buChar char="Ø"/>
            </a:pPr>
            <a:r>
              <a:rPr lang="en-US" dirty="0"/>
              <a:t>Network-based analytical approaches have helped in the study of systems with complex microbial interactions. </a:t>
            </a:r>
          </a:p>
          <a:p>
            <a:pPr marL="285750" indent="-285750">
              <a:buFont typeface="Wingdings" pitchFamily="2" charset="2"/>
              <a:buChar char="Ø"/>
            </a:pPr>
            <a:endParaRPr lang="en-US" dirty="0"/>
          </a:p>
          <a:p>
            <a:pPr marL="285750" indent="-285750">
              <a:buFont typeface="Wingdings" pitchFamily="2" charset="2"/>
              <a:buChar char="Ø"/>
            </a:pPr>
            <a:r>
              <a:rPr lang="en-US" dirty="0"/>
              <a:t>The literature gives an overview of simple </a:t>
            </a:r>
            <a:r>
              <a:rPr lang="en-US" b="1" dirty="0"/>
              <a:t>correlation</a:t>
            </a:r>
            <a:r>
              <a:rPr lang="en-US" dirty="0"/>
              <a:t> and complex </a:t>
            </a:r>
            <a:r>
              <a:rPr lang="en-US" b="1" dirty="0"/>
              <a:t>conditional dependence-based</a:t>
            </a:r>
            <a:r>
              <a:rPr lang="en-US" dirty="0"/>
              <a:t> methods used to infer intra-kingdom interactions.</a:t>
            </a:r>
          </a:p>
          <a:p>
            <a:pPr marL="285750" indent="-285750">
              <a:buFont typeface="Wingdings" pitchFamily="2" charset="2"/>
              <a:buChar char="Ø"/>
            </a:pPr>
            <a:endParaRPr lang="en-US" dirty="0"/>
          </a:p>
          <a:p>
            <a:pPr marL="285750" indent="-285750">
              <a:buFont typeface="Wingdings" pitchFamily="2" charset="2"/>
              <a:buChar char="Ø"/>
            </a:pPr>
            <a:r>
              <a:rPr lang="en-US" dirty="0"/>
              <a:t>There are also various </a:t>
            </a:r>
            <a:r>
              <a:rPr lang="en-US" b="1" dirty="0"/>
              <a:t>network-based</a:t>
            </a:r>
            <a:r>
              <a:rPr lang="en-US" dirty="0"/>
              <a:t> methods for trans-kingdom analysis.</a:t>
            </a:r>
          </a:p>
          <a:p>
            <a:pPr marL="285750" indent="-285750">
              <a:buFont typeface="Wingdings" pitchFamily="2" charset="2"/>
              <a:buChar char="Ø"/>
            </a:pPr>
            <a:endParaRPr lang="en-US" dirty="0"/>
          </a:p>
          <a:p>
            <a:pPr marL="285750" indent="-285750">
              <a:buFont typeface="Wingdings" pitchFamily="2" charset="2"/>
              <a:buChar char="Ø"/>
            </a:pPr>
            <a:r>
              <a:rPr lang="en-US" dirty="0"/>
              <a:t>For simplicity of usage, there are also many packages in various programming languages like R and Python that replicate the functionality of these methods. </a:t>
            </a:r>
          </a:p>
          <a:p>
            <a:pPr marL="285750" indent="-285750">
              <a:buFont typeface="Wingdings" pitchFamily="2" charset="2"/>
              <a:buChar char="Ø"/>
            </a:pPr>
            <a:endParaRPr lang="en-US" dirty="0"/>
          </a:p>
          <a:p>
            <a:pPr marL="285750" indent="-285750">
              <a:buFont typeface="Wingdings" pitchFamily="2" charset="2"/>
              <a:buChar char="Ø"/>
            </a:pPr>
            <a:r>
              <a:rPr lang="en-US" dirty="0"/>
              <a:t>Decoding complex microbial co-occurrence relationships is associated with </a:t>
            </a:r>
            <a:r>
              <a:rPr lang="en-US" b="1" dirty="0"/>
              <a:t>three</a:t>
            </a:r>
            <a:r>
              <a:rPr lang="en-US" dirty="0"/>
              <a:t> main challenges. </a:t>
            </a:r>
          </a:p>
          <a:p>
            <a:endParaRPr lang="en-US" dirty="0"/>
          </a:p>
        </p:txBody>
      </p:sp>
      <p:pic>
        <p:nvPicPr>
          <p:cNvPr id="9" name="Content Placeholder 8">
            <a:extLst>
              <a:ext uri="{FF2B5EF4-FFF2-40B4-BE49-F238E27FC236}">
                <a16:creationId xmlns:a16="http://schemas.microsoft.com/office/drawing/2014/main" id="{37E33802-2AD2-A540-B75D-1A347FF9FC03}"/>
              </a:ext>
            </a:extLst>
          </p:cNvPr>
          <p:cNvPicPr>
            <a:picLocks noGrp="1" noChangeAspect="1"/>
          </p:cNvPicPr>
          <p:nvPr>
            <p:ph idx="1"/>
          </p:nvPr>
        </p:nvPicPr>
        <p:blipFill>
          <a:blip r:embed="rId2"/>
          <a:stretch>
            <a:fillRect/>
          </a:stretch>
        </p:blipFill>
        <p:spPr>
          <a:xfrm>
            <a:off x="7378606" y="871870"/>
            <a:ext cx="3894694" cy="5198562"/>
          </a:xfrm>
        </p:spPr>
      </p:pic>
    </p:spTree>
    <p:extLst>
      <p:ext uri="{BB962C8B-B14F-4D97-AF65-F5344CB8AC3E}">
        <p14:creationId xmlns:p14="http://schemas.microsoft.com/office/powerpoint/2010/main" val="2657324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EB224F-CF5D-3D45-904F-411F621CD6D7}"/>
              </a:ext>
            </a:extLst>
          </p:cNvPr>
          <p:cNvPicPr>
            <a:picLocks noChangeAspect="1"/>
          </p:cNvPicPr>
          <p:nvPr/>
        </p:nvPicPr>
        <p:blipFill>
          <a:blip r:embed="rId2"/>
          <a:stretch>
            <a:fillRect/>
          </a:stretch>
        </p:blipFill>
        <p:spPr>
          <a:xfrm>
            <a:off x="1907147" y="1184127"/>
            <a:ext cx="8766048" cy="5242341"/>
          </a:xfrm>
          <a:prstGeom prst="rect">
            <a:avLst/>
          </a:prstGeom>
        </p:spPr>
      </p:pic>
      <p:sp>
        <p:nvSpPr>
          <p:cNvPr id="5" name="TextBox 4">
            <a:extLst>
              <a:ext uri="{FF2B5EF4-FFF2-40B4-BE49-F238E27FC236}">
                <a16:creationId xmlns:a16="http://schemas.microsoft.com/office/drawing/2014/main" id="{92D829E8-B564-2F47-89FB-6E5B25FD6EDA}"/>
              </a:ext>
            </a:extLst>
          </p:cNvPr>
          <p:cNvSpPr txBox="1"/>
          <p:nvPr/>
        </p:nvSpPr>
        <p:spPr>
          <a:xfrm>
            <a:off x="1817371" y="353130"/>
            <a:ext cx="8766809" cy="830997"/>
          </a:xfrm>
          <a:prstGeom prst="rect">
            <a:avLst/>
          </a:prstGeom>
          <a:noFill/>
        </p:spPr>
        <p:txBody>
          <a:bodyPr wrap="square" rtlCol="0">
            <a:spAutoFit/>
          </a:bodyPr>
          <a:lstStyle/>
          <a:p>
            <a:pPr algn="ctr"/>
            <a:r>
              <a:rPr lang="en-US" sz="1600" b="1" dirty="0"/>
              <a:t>WORKFLOW INDICATING THE SUITABLE NETWORK APPROACHES DEPENDING ON DIFFERENT CHALLENGES </a:t>
            </a:r>
          </a:p>
          <a:p>
            <a:pPr algn="ctr"/>
            <a:endParaRPr lang="en-US" sz="1600" dirty="0"/>
          </a:p>
        </p:txBody>
      </p:sp>
    </p:spTree>
    <p:extLst>
      <p:ext uri="{BB962C8B-B14F-4D97-AF65-F5344CB8AC3E}">
        <p14:creationId xmlns:p14="http://schemas.microsoft.com/office/powerpoint/2010/main" val="2099424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A4C4A-BDA5-6947-92B7-9CA051F5C63E}"/>
              </a:ext>
            </a:extLst>
          </p:cNvPr>
          <p:cNvSpPr>
            <a:spLocks noGrp="1"/>
          </p:cNvSpPr>
          <p:nvPr>
            <p:ph type="title"/>
          </p:nvPr>
        </p:nvSpPr>
        <p:spPr>
          <a:xfrm>
            <a:off x="2892323" y="146437"/>
            <a:ext cx="6251677" cy="588001"/>
          </a:xfrm>
        </p:spPr>
        <p:txBody>
          <a:bodyPr>
            <a:normAutofit fontScale="90000"/>
          </a:bodyPr>
          <a:lstStyle/>
          <a:p>
            <a:r>
              <a:rPr lang="en-US" b="1" dirty="0"/>
              <a:t>Correlation Based Methods</a:t>
            </a:r>
          </a:p>
        </p:txBody>
      </p:sp>
      <p:graphicFrame>
        <p:nvGraphicFramePr>
          <p:cNvPr id="6" name="Content Placeholder 5">
            <a:extLst>
              <a:ext uri="{FF2B5EF4-FFF2-40B4-BE49-F238E27FC236}">
                <a16:creationId xmlns:a16="http://schemas.microsoft.com/office/drawing/2014/main" id="{D7B027C2-1101-854D-9B4B-EAADB9C2DD42}"/>
              </a:ext>
            </a:extLst>
          </p:cNvPr>
          <p:cNvGraphicFramePr>
            <a:graphicFrameLocks noGrp="1"/>
          </p:cNvGraphicFramePr>
          <p:nvPr>
            <p:ph idx="1"/>
            <p:extLst>
              <p:ext uri="{D42A27DB-BD31-4B8C-83A1-F6EECF244321}">
                <p14:modId xmlns:p14="http://schemas.microsoft.com/office/powerpoint/2010/main" val="280528992"/>
              </p:ext>
            </p:extLst>
          </p:nvPr>
        </p:nvGraphicFramePr>
        <p:xfrm>
          <a:off x="537210" y="1354946"/>
          <a:ext cx="11521436" cy="4005725"/>
        </p:xfrm>
        <a:graphic>
          <a:graphicData uri="http://schemas.openxmlformats.org/drawingml/2006/table">
            <a:tbl>
              <a:tblPr firstCol="1" bandRow="1">
                <a:tableStyleId>{5C22544A-7EE6-4342-B048-85BDC9FD1C3A}</a:tableStyleId>
              </a:tblPr>
              <a:tblGrid>
                <a:gridCol w="1308233">
                  <a:extLst>
                    <a:ext uri="{9D8B030D-6E8A-4147-A177-3AD203B41FA5}">
                      <a16:colId xmlns:a16="http://schemas.microsoft.com/office/drawing/2014/main" val="1597871688"/>
                    </a:ext>
                  </a:extLst>
                </a:gridCol>
                <a:gridCol w="2393656">
                  <a:extLst>
                    <a:ext uri="{9D8B030D-6E8A-4147-A177-3AD203B41FA5}">
                      <a16:colId xmlns:a16="http://schemas.microsoft.com/office/drawing/2014/main" val="1364073266"/>
                    </a:ext>
                  </a:extLst>
                </a:gridCol>
                <a:gridCol w="1850945">
                  <a:extLst>
                    <a:ext uri="{9D8B030D-6E8A-4147-A177-3AD203B41FA5}">
                      <a16:colId xmlns:a16="http://schemas.microsoft.com/office/drawing/2014/main" val="2444954070"/>
                    </a:ext>
                  </a:extLst>
                </a:gridCol>
                <a:gridCol w="1850945">
                  <a:extLst>
                    <a:ext uri="{9D8B030D-6E8A-4147-A177-3AD203B41FA5}">
                      <a16:colId xmlns:a16="http://schemas.microsoft.com/office/drawing/2014/main" val="2950532907"/>
                    </a:ext>
                  </a:extLst>
                </a:gridCol>
                <a:gridCol w="1850945">
                  <a:extLst>
                    <a:ext uri="{9D8B030D-6E8A-4147-A177-3AD203B41FA5}">
                      <a16:colId xmlns:a16="http://schemas.microsoft.com/office/drawing/2014/main" val="3372938892"/>
                    </a:ext>
                  </a:extLst>
                </a:gridCol>
                <a:gridCol w="2266712">
                  <a:extLst>
                    <a:ext uri="{9D8B030D-6E8A-4147-A177-3AD203B41FA5}">
                      <a16:colId xmlns:a16="http://schemas.microsoft.com/office/drawing/2014/main" val="2631026541"/>
                    </a:ext>
                  </a:extLst>
                </a:gridCol>
              </a:tblGrid>
              <a:tr h="536631">
                <a:tc>
                  <a:txBody>
                    <a:bodyPr/>
                    <a:lstStyle/>
                    <a:p>
                      <a:r>
                        <a:rPr lang="en-US" sz="1200" dirty="0"/>
                        <a:t>Method</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err="1"/>
                        <a:t>SparCC</a:t>
                      </a:r>
                      <a:r>
                        <a:rPr lang="en-US" sz="1200" dirty="0"/>
                        <a:t> (2012)</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err="1">
                          <a:solidFill>
                            <a:schemeClr val="dk1"/>
                          </a:solidFill>
                          <a:effectLst/>
                          <a:latin typeface="+mn-lt"/>
                          <a:ea typeface="+mn-ea"/>
                          <a:cs typeface="+mn-cs"/>
                        </a:rPr>
                        <a:t>CCLasso</a:t>
                      </a:r>
                      <a:r>
                        <a:rPr lang="en-US" sz="1200" kern="1200" dirty="0">
                          <a:solidFill>
                            <a:schemeClr val="dk1"/>
                          </a:solidFill>
                          <a:effectLst/>
                          <a:latin typeface="+mn-lt"/>
                          <a:ea typeface="+mn-ea"/>
                          <a:cs typeface="+mn-cs"/>
                        </a:rPr>
                        <a:t> (2015) </a:t>
                      </a:r>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REBACCA(2015) </a:t>
                      </a:r>
                    </a:p>
                    <a:p>
                      <a:endParaRPr lang="en-US" sz="1200" dirty="0"/>
                    </a:p>
                  </a:txBody>
                  <a:tcPr/>
                </a:tc>
                <a:tc>
                  <a:txBody>
                    <a:bodyPr/>
                    <a:lstStyle/>
                    <a:p>
                      <a:r>
                        <a:rPr lang="en-US" sz="1200" kern="1200" dirty="0" err="1">
                          <a:solidFill>
                            <a:schemeClr val="dk1"/>
                          </a:solidFill>
                          <a:effectLst/>
                          <a:latin typeface="+mn-lt"/>
                          <a:ea typeface="+mn-ea"/>
                          <a:cs typeface="+mn-cs"/>
                        </a:rPr>
                        <a:t>CoNet</a:t>
                      </a:r>
                      <a:r>
                        <a:rPr lang="en-US" sz="1200" kern="1200" dirty="0">
                          <a:solidFill>
                            <a:schemeClr val="dk1"/>
                          </a:solidFill>
                          <a:effectLst/>
                          <a:latin typeface="+mn-lt"/>
                          <a:ea typeface="+mn-ea"/>
                          <a:cs typeface="+mn-cs"/>
                        </a:rPr>
                        <a:t> (2016)</a:t>
                      </a:r>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Meta-Network (2019) </a:t>
                      </a:r>
                    </a:p>
                    <a:p>
                      <a:endParaRPr lang="en-US" sz="1200" dirty="0"/>
                    </a:p>
                  </a:txBody>
                  <a:tcPr/>
                </a:tc>
                <a:extLst>
                  <a:ext uri="{0D108BD9-81ED-4DB2-BD59-A6C34878D82A}">
                    <a16:rowId xmlns:a16="http://schemas.microsoft.com/office/drawing/2014/main" val="449530093"/>
                  </a:ext>
                </a:extLst>
              </a:tr>
              <a:tr h="954108">
                <a:tc>
                  <a:txBody>
                    <a:bodyPr/>
                    <a:lstStyle/>
                    <a:p>
                      <a:r>
                        <a:rPr lang="en-US" sz="1200" dirty="0"/>
                        <a:t>Link</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hlinkClick r:id="rId2"/>
                        </a:rPr>
                        <a:t>https://rdrr.io/github/zdk123/SpiecEasi/man/sparcc.html</a:t>
                      </a:r>
                      <a:endParaRPr lang="en-US" sz="1200" dirty="0"/>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hlinkClick r:id="rId3"/>
                        </a:rPr>
                        <a:t>https://github.com/huayingfang/CCLasso</a:t>
                      </a:r>
                      <a:endParaRPr lang="en-US" sz="1200" dirty="0"/>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hlinkClick r:id="rId4"/>
                        </a:rPr>
                        <a:t>https://faculty.wcas.northwestern.edu/hji403/REBACCA.htm</a:t>
                      </a:r>
                      <a:endParaRPr lang="en-US" sz="1200" dirty="0"/>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hlinkClick r:id="rId5"/>
                        </a:rPr>
                        <a:t>https://github.com/ramellose/CoNetinR</a:t>
                      </a:r>
                      <a:endParaRPr lang="en-US" sz="1200" kern="1200" dirty="0">
                        <a:solidFill>
                          <a:schemeClr val="dk1"/>
                        </a:solidFill>
                        <a:effectLst/>
                        <a:latin typeface="+mn-lt"/>
                        <a:ea typeface="+mn-ea"/>
                        <a:cs typeface="+mn-cs"/>
                      </a:endParaRPr>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hlinkClick r:id="rId6"/>
                        </a:rPr>
                        <a:t>https://github.com/guido-s/netmeta</a:t>
                      </a:r>
                      <a:endParaRPr lang="en-US" sz="1200" dirty="0"/>
                    </a:p>
                    <a:p>
                      <a:endParaRPr lang="en-US" sz="1200" dirty="0"/>
                    </a:p>
                  </a:txBody>
                  <a:tcPr/>
                </a:tc>
                <a:extLst>
                  <a:ext uri="{0D108BD9-81ED-4DB2-BD59-A6C34878D82A}">
                    <a16:rowId xmlns:a16="http://schemas.microsoft.com/office/drawing/2014/main" val="2284462647"/>
                  </a:ext>
                </a:extLst>
              </a:tr>
              <a:tr h="1802205">
                <a:tc>
                  <a:txBody>
                    <a:bodyPr/>
                    <a:lstStyle/>
                    <a:p>
                      <a:r>
                        <a:rPr lang="en-US" sz="1200" dirty="0"/>
                        <a:t>Principle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Pearson correlations via Bayesian framework</a:t>
                      </a:r>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Latent variable model with l1- norm shrinkage method </a:t>
                      </a:r>
                      <a:endParaRPr lang="en-US" sz="1200" dirty="0"/>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kern="1200" dirty="0">
                          <a:solidFill>
                            <a:schemeClr val="dk1"/>
                          </a:solidFill>
                          <a:effectLst/>
                          <a:latin typeface="+mn-lt"/>
                          <a:ea typeface="+mn-ea"/>
                          <a:cs typeface="+mn-cs"/>
                        </a:rPr>
                        <a:t>Linear system using pairwise log ratios</a:t>
                      </a:r>
                      <a:endParaRPr lang="en-US" sz="1200" b="0" dirty="0"/>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Bray and Curtis, </a:t>
                      </a:r>
                      <a:r>
                        <a:rPr lang="en-US" sz="1200" kern="1200" dirty="0" err="1">
                          <a:solidFill>
                            <a:schemeClr val="dk1"/>
                          </a:solidFill>
                          <a:effectLst/>
                          <a:latin typeface="+mn-lt"/>
                          <a:ea typeface="+mn-ea"/>
                          <a:cs typeface="+mn-cs"/>
                        </a:rPr>
                        <a:t>Kullback</a:t>
                      </a:r>
                      <a:r>
                        <a:rPr lang="en-US" sz="1200" kern="1200" dirty="0">
                          <a:solidFill>
                            <a:schemeClr val="dk1"/>
                          </a:solidFill>
                          <a:effectLst/>
                          <a:latin typeface="+mn-lt"/>
                          <a:ea typeface="+mn-ea"/>
                          <a:cs typeface="+mn-cs"/>
                        </a:rPr>
                        <a:t>–</a:t>
                      </a:r>
                      <a:r>
                        <a:rPr lang="en-US" sz="1200" kern="1200" dirty="0" err="1">
                          <a:solidFill>
                            <a:schemeClr val="dk1"/>
                          </a:solidFill>
                          <a:effectLst/>
                          <a:latin typeface="+mn-lt"/>
                          <a:ea typeface="+mn-ea"/>
                          <a:cs typeface="+mn-cs"/>
                        </a:rPr>
                        <a:t>Leibler</a:t>
                      </a:r>
                      <a:r>
                        <a:rPr lang="en-US" sz="1200" kern="1200" dirty="0">
                          <a:solidFill>
                            <a:schemeClr val="dk1"/>
                          </a:solidFill>
                          <a:effectLst/>
                          <a:latin typeface="+mn-lt"/>
                          <a:ea typeface="+mn-ea"/>
                          <a:cs typeface="+mn-cs"/>
                        </a:rPr>
                        <a:t> dissimilarity measures, Pearson and Spearman correlation, and mutual information. </a:t>
                      </a:r>
                      <a:endParaRPr lang="en-US" sz="1200" dirty="0"/>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Hybrid method with Pearson Correlation and graph-based method FS-Weight method to study indirect relationships </a:t>
                      </a:r>
                      <a:endParaRPr lang="en-US" sz="1200" dirty="0"/>
                    </a:p>
                    <a:p>
                      <a:endParaRPr lang="en-US" sz="1200" dirty="0"/>
                    </a:p>
                  </a:txBody>
                  <a:tcPr/>
                </a:tc>
                <a:extLst>
                  <a:ext uri="{0D108BD9-81ED-4DB2-BD59-A6C34878D82A}">
                    <a16:rowId xmlns:a16="http://schemas.microsoft.com/office/drawing/2014/main" val="551289776"/>
                  </a:ext>
                </a:extLst>
              </a:tr>
              <a:tr h="712781">
                <a:tc>
                  <a:txBody>
                    <a:bodyPr/>
                    <a:lstStyle/>
                    <a:p>
                      <a:r>
                        <a:rPr lang="en-US" sz="1200" dirty="0"/>
                        <a:t>Link to Data</a:t>
                      </a:r>
                    </a:p>
                  </a:txBody>
                  <a:tcPr/>
                </a:tc>
                <a:tc>
                  <a:txBody>
                    <a:bodyPr/>
                    <a:lstStyle/>
                    <a:p>
                      <a:endParaRPr lang="en-US" sz="1200" dirty="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dirty="0"/>
                    </a:p>
                  </a:txBody>
                  <a:tcPr/>
                </a:tc>
                <a:extLst>
                  <a:ext uri="{0D108BD9-81ED-4DB2-BD59-A6C34878D82A}">
                    <a16:rowId xmlns:a16="http://schemas.microsoft.com/office/drawing/2014/main" val="3576680800"/>
                  </a:ext>
                </a:extLst>
              </a:tr>
            </a:tbl>
          </a:graphicData>
        </a:graphic>
      </p:graphicFrame>
    </p:spTree>
    <p:extLst>
      <p:ext uri="{BB962C8B-B14F-4D97-AF65-F5344CB8AC3E}">
        <p14:creationId xmlns:p14="http://schemas.microsoft.com/office/powerpoint/2010/main" val="4217294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A4C4A-BDA5-6947-92B7-9CA051F5C63E}"/>
              </a:ext>
            </a:extLst>
          </p:cNvPr>
          <p:cNvSpPr>
            <a:spLocks noGrp="1"/>
          </p:cNvSpPr>
          <p:nvPr>
            <p:ph type="title"/>
          </p:nvPr>
        </p:nvSpPr>
        <p:spPr>
          <a:xfrm>
            <a:off x="2583713" y="135007"/>
            <a:ext cx="8000467" cy="588001"/>
          </a:xfrm>
        </p:spPr>
        <p:txBody>
          <a:bodyPr>
            <a:normAutofit fontScale="90000"/>
          </a:bodyPr>
          <a:lstStyle/>
          <a:p>
            <a:r>
              <a:rPr lang="en-US" b="1" dirty="0"/>
              <a:t>Conditional Dependence Methods</a:t>
            </a:r>
          </a:p>
        </p:txBody>
      </p:sp>
      <p:graphicFrame>
        <p:nvGraphicFramePr>
          <p:cNvPr id="6" name="Content Placeholder 5">
            <a:extLst>
              <a:ext uri="{FF2B5EF4-FFF2-40B4-BE49-F238E27FC236}">
                <a16:creationId xmlns:a16="http://schemas.microsoft.com/office/drawing/2014/main" id="{D7B027C2-1101-854D-9B4B-EAADB9C2DD42}"/>
              </a:ext>
            </a:extLst>
          </p:cNvPr>
          <p:cNvGraphicFramePr>
            <a:graphicFrameLocks noGrp="1"/>
          </p:cNvGraphicFramePr>
          <p:nvPr>
            <p:ph idx="1"/>
            <p:extLst>
              <p:ext uri="{D42A27DB-BD31-4B8C-83A1-F6EECF244321}">
                <p14:modId xmlns:p14="http://schemas.microsoft.com/office/powerpoint/2010/main" val="2455251709"/>
              </p:ext>
            </p:extLst>
          </p:nvPr>
        </p:nvGraphicFramePr>
        <p:xfrm>
          <a:off x="524107" y="1331716"/>
          <a:ext cx="11496907" cy="4297319"/>
        </p:xfrm>
        <a:graphic>
          <a:graphicData uri="http://schemas.openxmlformats.org/drawingml/2006/table">
            <a:tbl>
              <a:tblPr firstCol="1" bandRow="1">
                <a:tableStyleId>{00A15C55-8517-42AA-B614-E9B94910E393}</a:tableStyleId>
              </a:tblPr>
              <a:tblGrid>
                <a:gridCol w="981493">
                  <a:extLst>
                    <a:ext uri="{9D8B030D-6E8A-4147-A177-3AD203B41FA5}">
                      <a16:colId xmlns:a16="http://schemas.microsoft.com/office/drawing/2014/main" val="1597871688"/>
                    </a:ext>
                  </a:extLst>
                </a:gridCol>
                <a:gridCol w="1562906">
                  <a:extLst>
                    <a:ext uri="{9D8B030D-6E8A-4147-A177-3AD203B41FA5}">
                      <a16:colId xmlns:a16="http://schemas.microsoft.com/office/drawing/2014/main" val="1364073266"/>
                    </a:ext>
                  </a:extLst>
                </a:gridCol>
                <a:gridCol w="1621581">
                  <a:extLst>
                    <a:ext uri="{9D8B030D-6E8A-4147-A177-3AD203B41FA5}">
                      <a16:colId xmlns:a16="http://schemas.microsoft.com/office/drawing/2014/main" val="2444954070"/>
                    </a:ext>
                  </a:extLst>
                </a:gridCol>
                <a:gridCol w="1982751">
                  <a:extLst>
                    <a:ext uri="{9D8B030D-6E8A-4147-A177-3AD203B41FA5}">
                      <a16:colId xmlns:a16="http://schemas.microsoft.com/office/drawing/2014/main" val="2950532907"/>
                    </a:ext>
                  </a:extLst>
                </a:gridCol>
                <a:gridCol w="2501745">
                  <a:extLst>
                    <a:ext uri="{9D8B030D-6E8A-4147-A177-3AD203B41FA5}">
                      <a16:colId xmlns:a16="http://schemas.microsoft.com/office/drawing/2014/main" val="3372938892"/>
                    </a:ext>
                  </a:extLst>
                </a:gridCol>
                <a:gridCol w="2846431">
                  <a:extLst>
                    <a:ext uri="{9D8B030D-6E8A-4147-A177-3AD203B41FA5}">
                      <a16:colId xmlns:a16="http://schemas.microsoft.com/office/drawing/2014/main" val="2631026541"/>
                    </a:ext>
                  </a:extLst>
                </a:gridCol>
              </a:tblGrid>
              <a:tr h="576714">
                <a:tc>
                  <a:txBody>
                    <a:bodyPr/>
                    <a:lstStyle/>
                    <a:p>
                      <a:r>
                        <a:rPr lang="en-US" sz="1050" dirty="0"/>
                        <a:t>Method</a:t>
                      </a:r>
                    </a:p>
                  </a:txBody>
                  <a:tcPr/>
                </a:tc>
                <a:tc>
                  <a:txBody>
                    <a:bodyPr/>
                    <a:lstStyle/>
                    <a:p>
                      <a:r>
                        <a:rPr lang="en-US" sz="1050" dirty="0" err="1"/>
                        <a:t>gCoda</a:t>
                      </a:r>
                      <a:r>
                        <a:rPr lang="en-US" sz="1050" dirty="0"/>
                        <a:t> (2017)</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kern="1200" dirty="0" err="1">
                          <a:effectLst/>
                        </a:rPr>
                        <a:t>NetComi</a:t>
                      </a:r>
                      <a:r>
                        <a:rPr lang="en-US" sz="1050" kern="1200" dirty="0">
                          <a:effectLst/>
                        </a:rPr>
                        <a:t> (2020) </a:t>
                      </a:r>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kern="1200" dirty="0">
                          <a:solidFill>
                            <a:schemeClr val="dk1"/>
                          </a:solidFill>
                          <a:effectLst/>
                          <a:latin typeface="+mn-lt"/>
                          <a:ea typeface="+mn-ea"/>
                          <a:cs typeface="+mn-cs"/>
                        </a:rPr>
                        <a:t>SPIEC-EASI (2015) </a:t>
                      </a:r>
                      <a:endParaRPr lang="en-US" sz="1050" dirty="0"/>
                    </a:p>
                  </a:txBody>
                  <a:tcPr/>
                </a:tc>
                <a:tc>
                  <a:txBody>
                    <a:bodyPr/>
                    <a:lstStyle/>
                    <a:p>
                      <a:r>
                        <a:rPr lang="en-US" sz="1050" kern="1200" dirty="0" err="1">
                          <a:solidFill>
                            <a:schemeClr val="dk1"/>
                          </a:solidFill>
                          <a:effectLst/>
                          <a:latin typeface="+mn-lt"/>
                          <a:ea typeface="+mn-ea"/>
                          <a:cs typeface="+mn-cs"/>
                        </a:rPr>
                        <a:t>MDiNE</a:t>
                      </a:r>
                      <a:r>
                        <a:rPr lang="en-US" sz="1050" kern="1200" dirty="0">
                          <a:solidFill>
                            <a:schemeClr val="dk1"/>
                          </a:solidFill>
                          <a:effectLst/>
                          <a:latin typeface="+mn-lt"/>
                          <a:ea typeface="+mn-ea"/>
                          <a:cs typeface="+mn-cs"/>
                        </a:rPr>
                        <a:t> (2019) </a:t>
                      </a:r>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kern="1200" dirty="0" err="1">
                          <a:solidFill>
                            <a:schemeClr val="dk1"/>
                          </a:solidFill>
                          <a:effectLst/>
                          <a:latin typeface="+mn-lt"/>
                          <a:ea typeface="+mn-ea"/>
                          <a:cs typeface="+mn-cs"/>
                        </a:rPr>
                        <a:t>MixMPLN</a:t>
                      </a:r>
                      <a:r>
                        <a:rPr lang="en-US" sz="1050" kern="1200" dirty="0">
                          <a:solidFill>
                            <a:schemeClr val="dk1"/>
                          </a:solidFill>
                          <a:effectLst/>
                          <a:latin typeface="+mn-lt"/>
                          <a:ea typeface="+mn-ea"/>
                          <a:cs typeface="+mn-cs"/>
                        </a:rPr>
                        <a:t> (2019) </a:t>
                      </a:r>
                      <a:endParaRPr lang="en-US" sz="1050" dirty="0"/>
                    </a:p>
                  </a:txBody>
                  <a:tcPr/>
                </a:tc>
                <a:extLst>
                  <a:ext uri="{0D108BD9-81ED-4DB2-BD59-A6C34878D82A}">
                    <a16:rowId xmlns:a16="http://schemas.microsoft.com/office/drawing/2014/main" val="449530093"/>
                  </a:ext>
                </a:extLst>
              </a:tr>
              <a:tr h="819138">
                <a:tc>
                  <a:txBody>
                    <a:bodyPr/>
                    <a:lstStyle/>
                    <a:p>
                      <a:r>
                        <a:rPr lang="en-US" sz="1050" dirty="0"/>
                        <a:t>Link</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dirty="0">
                          <a:hlinkClick r:id="rId2"/>
                        </a:rPr>
                        <a:t>https://github.com/huayingfang/gCoda</a:t>
                      </a:r>
                      <a:endParaRPr lang="en-US" sz="105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dirty="0">
                          <a:hlinkClick r:id="rId3"/>
                        </a:rPr>
                        <a:t>https://github.com/stefpeschel/NetCoMi</a:t>
                      </a:r>
                      <a:endParaRPr lang="en-US" sz="105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dirty="0">
                          <a:hlinkClick r:id="rId4"/>
                        </a:rPr>
                        <a:t>https://github.com/zdk123/SpiecEasi</a:t>
                      </a:r>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kern="1200" dirty="0">
                          <a:solidFill>
                            <a:schemeClr val="dk1"/>
                          </a:solidFill>
                          <a:effectLst/>
                          <a:latin typeface="+mn-lt"/>
                          <a:ea typeface="+mn-ea"/>
                          <a:cs typeface="+mn-cs"/>
                          <a:hlinkClick r:id="rId5"/>
                        </a:rPr>
                        <a:t>https://github.com/kevinmcgregor/mdine</a:t>
                      </a:r>
                      <a:endParaRPr lang="en-US" sz="105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dirty="0">
                          <a:hlinkClick r:id="rId6"/>
                        </a:rPr>
                        <a:t>https://github.com/sahatava/MixMPLN</a:t>
                      </a:r>
                      <a:endParaRPr lang="en-US" sz="1050" dirty="0"/>
                    </a:p>
                    <a:p>
                      <a:endParaRPr lang="en-US" sz="1050" dirty="0"/>
                    </a:p>
                  </a:txBody>
                  <a:tcPr/>
                </a:tc>
                <a:extLst>
                  <a:ext uri="{0D108BD9-81ED-4DB2-BD59-A6C34878D82A}">
                    <a16:rowId xmlns:a16="http://schemas.microsoft.com/office/drawing/2014/main" val="2284462647"/>
                  </a:ext>
                </a:extLst>
              </a:tr>
              <a:tr h="1369423">
                <a:tc>
                  <a:txBody>
                    <a:bodyPr/>
                    <a:lstStyle/>
                    <a:p>
                      <a:r>
                        <a:rPr lang="en-US" sz="1050" dirty="0"/>
                        <a:t>Principle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b="0" i="0" kern="1200" dirty="0">
                          <a:solidFill>
                            <a:schemeClr val="dk1"/>
                          </a:solidFill>
                          <a:effectLst/>
                          <a:latin typeface="+mn-lt"/>
                          <a:ea typeface="+mn-ea"/>
                          <a:cs typeface="+mn-cs"/>
                        </a:rPr>
                        <a:t>Logistic normal distribution</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050" b="0" kern="1200" dirty="0">
                          <a:solidFill>
                            <a:schemeClr val="dk1"/>
                          </a:solidFill>
                          <a:effectLst/>
                          <a:latin typeface="+mn-lt"/>
                          <a:ea typeface="+mn-ea"/>
                          <a:cs typeface="+mn-cs"/>
                        </a:rPr>
                        <a:t>Majorization-Minimization algorithm</a:t>
                      </a:r>
                      <a:endParaRPr lang="en-US" sz="1050" b="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b="0" kern="1200" dirty="0">
                          <a:solidFill>
                            <a:schemeClr val="dk1"/>
                          </a:solidFill>
                          <a:effectLst/>
                          <a:latin typeface="+mn-lt"/>
                          <a:ea typeface="+mn-ea"/>
                          <a:cs typeface="+mn-cs"/>
                        </a:rPr>
                        <a:t>Integrates extensive methods that take into account the special characteristics of amplicon data.</a:t>
                      </a:r>
                      <a:endParaRPr lang="en-US" sz="1050" b="0" dirty="0"/>
                    </a:p>
                    <a:p>
                      <a:endParaRPr lang="en-US" sz="1050" dirty="0"/>
                    </a:p>
                  </a:txBody>
                  <a:tcPr/>
                </a:tc>
                <a:tc>
                  <a:txBody>
                    <a:bodyPr/>
                    <a:lstStyle/>
                    <a:p>
                      <a:r>
                        <a:rPr lang="en-US" sz="1050" b="0" i="0" kern="1200" dirty="0">
                          <a:solidFill>
                            <a:schemeClr val="dk1"/>
                          </a:solidFill>
                          <a:effectLst/>
                          <a:latin typeface="+mn-lt"/>
                          <a:ea typeface="+mn-ea"/>
                          <a:cs typeface="+mn-cs"/>
                        </a:rPr>
                        <a:t>Graphical models using selecting neighborhoods or inverse covariance</a:t>
                      </a:r>
                      <a:endParaRPr lang="en-US" sz="1050" b="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kern="1200" dirty="0">
                          <a:effectLst/>
                        </a:rPr>
                        <a:t>Bray and Curtis, </a:t>
                      </a:r>
                      <a:r>
                        <a:rPr lang="en-US" sz="1050" kern="1200" dirty="0" err="1">
                          <a:effectLst/>
                        </a:rPr>
                        <a:t>Kullback</a:t>
                      </a:r>
                      <a:r>
                        <a:rPr lang="en-US" sz="1050" kern="1200" dirty="0">
                          <a:effectLst/>
                        </a:rPr>
                        <a:t>–</a:t>
                      </a:r>
                      <a:r>
                        <a:rPr lang="en-US" sz="1050" kern="1200" dirty="0" err="1">
                          <a:effectLst/>
                        </a:rPr>
                        <a:t>Leibler</a:t>
                      </a:r>
                      <a:r>
                        <a:rPr lang="en-US" sz="1050" kern="1200" dirty="0">
                          <a:effectLst/>
                        </a:rPr>
                        <a:t> dissimilarity measures, Pearson and Spearman correlation, and mutual information. </a:t>
                      </a:r>
                      <a:endParaRPr lang="en-US" sz="105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kern="1200" dirty="0">
                          <a:effectLst/>
                        </a:rPr>
                        <a:t>Hybrid method with Pearson Cor- relation and graph-based method FS-Weight method to study indirect relationships </a:t>
                      </a:r>
                      <a:endParaRPr lang="en-US" sz="1050" dirty="0"/>
                    </a:p>
                    <a:p>
                      <a:endParaRPr lang="en-US" sz="1050" dirty="0"/>
                    </a:p>
                  </a:txBody>
                  <a:tcPr/>
                </a:tc>
                <a:extLst>
                  <a:ext uri="{0D108BD9-81ED-4DB2-BD59-A6C34878D82A}">
                    <a16:rowId xmlns:a16="http://schemas.microsoft.com/office/drawing/2014/main" val="551289776"/>
                  </a:ext>
                </a:extLst>
              </a:tr>
              <a:tr h="766022">
                <a:tc>
                  <a:txBody>
                    <a:bodyPr/>
                    <a:lstStyle/>
                    <a:p>
                      <a:r>
                        <a:rPr lang="en-US" sz="1050" dirty="0"/>
                        <a:t>Link to Data</a:t>
                      </a:r>
                    </a:p>
                  </a:txBody>
                  <a:tcPr/>
                </a:tc>
                <a:tc>
                  <a:txBody>
                    <a:bodyPr/>
                    <a:lstStyle/>
                    <a:p>
                      <a:endParaRPr lang="en-US" sz="1050" dirty="0"/>
                    </a:p>
                  </a:txBody>
                  <a:tcPr/>
                </a:tc>
                <a:tc>
                  <a:txBody>
                    <a:bodyPr/>
                    <a:lstStyle/>
                    <a:p>
                      <a:endParaRPr lang="en-US" sz="1050"/>
                    </a:p>
                  </a:txBody>
                  <a:tcPr/>
                </a:tc>
                <a:tc>
                  <a:txBody>
                    <a:bodyPr/>
                    <a:lstStyle/>
                    <a:p>
                      <a:r>
                        <a:rPr lang="en-US" sz="1050" dirty="0">
                          <a:hlinkClick r:id="rId7"/>
                        </a:rPr>
                        <a:t>https://github.com/zdk123/SpiecEasi/tree/master/data</a:t>
                      </a:r>
                      <a:endParaRPr lang="en-US" sz="1050" dirty="0"/>
                    </a:p>
                    <a:p>
                      <a:endParaRPr lang="en-US" sz="1050" dirty="0"/>
                    </a:p>
                    <a:p>
                      <a:endParaRPr lang="en-US" sz="1050" dirty="0"/>
                    </a:p>
                  </a:txBody>
                  <a:tcPr/>
                </a:tc>
                <a:tc>
                  <a:txBody>
                    <a:bodyPr/>
                    <a:lstStyle/>
                    <a:p>
                      <a:endParaRPr lang="en-US" sz="1050"/>
                    </a:p>
                  </a:txBody>
                  <a:tcPr/>
                </a:tc>
                <a:tc>
                  <a:txBody>
                    <a:bodyPr/>
                    <a:lstStyle/>
                    <a:p>
                      <a:endParaRPr lang="en-US" sz="1050"/>
                    </a:p>
                  </a:txBody>
                  <a:tcPr/>
                </a:tc>
                <a:extLst>
                  <a:ext uri="{0D108BD9-81ED-4DB2-BD59-A6C34878D82A}">
                    <a16:rowId xmlns:a16="http://schemas.microsoft.com/office/drawing/2014/main" val="3576680800"/>
                  </a:ext>
                </a:extLst>
              </a:tr>
              <a:tr h="766022">
                <a:tc>
                  <a:txBody>
                    <a:bodyPr/>
                    <a:lstStyle/>
                    <a:p>
                      <a:endParaRPr lang="en-US" sz="1050"/>
                    </a:p>
                  </a:txBody>
                  <a:tcPr/>
                </a:tc>
                <a:tc>
                  <a:txBody>
                    <a:bodyPr/>
                    <a:lstStyle/>
                    <a:p>
                      <a:endParaRPr lang="en-US" sz="1050" dirty="0"/>
                    </a:p>
                  </a:txBody>
                  <a:tcPr/>
                </a:tc>
                <a:tc>
                  <a:txBody>
                    <a:bodyPr/>
                    <a:lstStyle/>
                    <a:p>
                      <a:endParaRPr lang="en-US" sz="1050" dirty="0"/>
                    </a:p>
                  </a:txBody>
                  <a:tcPr/>
                </a:tc>
                <a:tc>
                  <a:txBody>
                    <a:bodyPr/>
                    <a:lstStyle/>
                    <a:p>
                      <a:endParaRPr lang="en-US" sz="1050"/>
                    </a:p>
                  </a:txBody>
                  <a:tcPr/>
                </a:tc>
                <a:tc>
                  <a:txBody>
                    <a:bodyPr/>
                    <a:lstStyle/>
                    <a:p>
                      <a:endParaRPr lang="en-US" sz="1050" dirty="0"/>
                    </a:p>
                  </a:txBody>
                  <a:tcPr/>
                </a:tc>
                <a:tc>
                  <a:txBody>
                    <a:bodyPr/>
                    <a:lstStyle/>
                    <a:p>
                      <a:endParaRPr lang="en-US" sz="1050" dirty="0"/>
                    </a:p>
                  </a:txBody>
                  <a:tcPr/>
                </a:tc>
                <a:extLst>
                  <a:ext uri="{0D108BD9-81ED-4DB2-BD59-A6C34878D82A}">
                    <a16:rowId xmlns:a16="http://schemas.microsoft.com/office/drawing/2014/main" val="1342703424"/>
                  </a:ext>
                </a:extLst>
              </a:tr>
            </a:tbl>
          </a:graphicData>
        </a:graphic>
      </p:graphicFrame>
    </p:spTree>
    <p:extLst>
      <p:ext uri="{BB962C8B-B14F-4D97-AF65-F5344CB8AC3E}">
        <p14:creationId xmlns:p14="http://schemas.microsoft.com/office/powerpoint/2010/main" val="2447239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A4C4A-BDA5-6947-92B7-9CA051F5C63E}"/>
              </a:ext>
            </a:extLst>
          </p:cNvPr>
          <p:cNvSpPr>
            <a:spLocks noGrp="1"/>
          </p:cNvSpPr>
          <p:nvPr>
            <p:ph type="title"/>
          </p:nvPr>
        </p:nvSpPr>
        <p:spPr>
          <a:xfrm>
            <a:off x="2583713" y="135007"/>
            <a:ext cx="8000467" cy="588001"/>
          </a:xfrm>
        </p:spPr>
        <p:txBody>
          <a:bodyPr>
            <a:normAutofit fontScale="90000"/>
          </a:bodyPr>
          <a:lstStyle/>
          <a:p>
            <a:r>
              <a:rPr lang="en-US" b="1" dirty="0"/>
              <a:t>Conditional Dependence Methods</a:t>
            </a:r>
          </a:p>
        </p:txBody>
      </p:sp>
      <p:graphicFrame>
        <p:nvGraphicFramePr>
          <p:cNvPr id="6" name="Content Placeholder 5">
            <a:extLst>
              <a:ext uri="{FF2B5EF4-FFF2-40B4-BE49-F238E27FC236}">
                <a16:creationId xmlns:a16="http://schemas.microsoft.com/office/drawing/2014/main" id="{D7B027C2-1101-854D-9B4B-EAADB9C2DD42}"/>
              </a:ext>
            </a:extLst>
          </p:cNvPr>
          <p:cNvGraphicFramePr>
            <a:graphicFrameLocks noGrp="1"/>
          </p:cNvGraphicFramePr>
          <p:nvPr>
            <p:ph idx="1"/>
            <p:extLst>
              <p:ext uri="{D42A27DB-BD31-4B8C-83A1-F6EECF244321}">
                <p14:modId xmlns:p14="http://schemas.microsoft.com/office/powerpoint/2010/main" val="2208883995"/>
              </p:ext>
            </p:extLst>
          </p:nvPr>
        </p:nvGraphicFramePr>
        <p:xfrm>
          <a:off x="479502" y="1423536"/>
          <a:ext cx="11712498" cy="3868978"/>
        </p:xfrm>
        <a:graphic>
          <a:graphicData uri="http://schemas.openxmlformats.org/drawingml/2006/table">
            <a:tbl>
              <a:tblPr firstCol="1" bandRow="1">
                <a:tableStyleId>{00A15C55-8517-42AA-B614-E9B94910E393}</a:tableStyleId>
              </a:tblPr>
              <a:tblGrid>
                <a:gridCol w="1087189">
                  <a:extLst>
                    <a:ext uri="{9D8B030D-6E8A-4147-A177-3AD203B41FA5}">
                      <a16:colId xmlns:a16="http://schemas.microsoft.com/office/drawing/2014/main" val="1597871688"/>
                    </a:ext>
                  </a:extLst>
                </a:gridCol>
                <a:gridCol w="2745993">
                  <a:extLst>
                    <a:ext uri="{9D8B030D-6E8A-4147-A177-3AD203B41FA5}">
                      <a16:colId xmlns:a16="http://schemas.microsoft.com/office/drawing/2014/main" val="1581340054"/>
                    </a:ext>
                  </a:extLst>
                </a:gridCol>
                <a:gridCol w="2522303">
                  <a:extLst>
                    <a:ext uri="{9D8B030D-6E8A-4147-A177-3AD203B41FA5}">
                      <a16:colId xmlns:a16="http://schemas.microsoft.com/office/drawing/2014/main" val="1791772495"/>
                    </a:ext>
                  </a:extLst>
                </a:gridCol>
                <a:gridCol w="2798107">
                  <a:extLst>
                    <a:ext uri="{9D8B030D-6E8A-4147-A177-3AD203B41FA5}">
                      <a16:colId xmlns:a16="http://schemas.microsoft.com/office/drawing/2014/main" val="4112226273"/>
                    </a:ext>
                  </a:extLst>
                </a:gridCol>
                <a:gridCol w="2558906">
                  <a:extLst>
                    <a:ext uri="{9D8B030D-6E8A-4147-A177-3AD203B41FA5}">
                      <a16:colId xmlns:a16="http://schemas.microsoft.com/office/drawing/2014/main" val="2200741496"/>
                    </a:ext>
                  </a:extLst>
                </a:gridCol>
              </a:tblGrid>
              <a:tr h="576714">
                <a:tc>
                  <a:txBody>
                    <a:bodyPr/>
                    <a:lstStyle/>
                    <a:p>
                      <a:r>
                        <a:rPr lang="en-US" sz="1050" dirty="0"/>
                        <a:t>Method</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kern="1200" dirty="0">
                          <a:solidFill>
                            <a:schemeClr val="dk1"/>
                          </a:solidFill>
                          <a:effectLst/>
                          <a:latin typeface="+mn-lt"/>
                          <a:ea typeface="+mn-ea"/>
                          <a:cs typeface="+mn-cs"/>
                        </a:rPr>
                        <a:t>Mint (2015) </a:t>
                      </a:r>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kern="1200" dirty="0" err="1">
                          <a:solidFill>
                            <a:schemeClr val="dk1"/>
                          </a:solidFill>
                          <a:effectLst/>
                          <a:latin typeface="+mn-lt"/>
                          <a:ea typeface="+mn-ea"/>
                          <a:cs typeface="+mn-cs"/>
                        </a:rPr>
                        <a:t>mLDM</a:t>
                      </a:r>
                      <a:r>
                        <a:rPr lang="en-US" sz="1050" kern="1200" dirty="0">
                          <a:solidFill>
                            <a:schemeClr val="dk1"/>
                          </a:solidFill>
                          <a:effectLst/>
                          <a:latin typeface="+mn-lt"/>
                          <a:ea typeface="+mn-ea"/>
                          <a:cs typeface="+mn-cs"/>
                        </a:rPr>
                        <a:t> (2016) </a:t>
                      </a:r>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kern="1200" dirty="0">
                          <a:solidFill>
                            <a:schemeClr val="dk1"/>
                          </a:solidFill>
                          <a:effectLst/>
                          <a:latin typeface="+mn-lt"/>
                          <a:ea typeface="+mn-ea"/>
                          <a:cs typeface="+mn-cs"/>
                        </a:rPr>
                        <a:t>HARMONIES (2020) </a:t>
                      </a:r>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kern="1200" dirty="0">
                          <a:solidFill>
                            <a:schemeClr val="dk1"/>
                          </a:solidFill>
                          <a:effectLst/>
                          <a:latin typeface="+mn-lt"/>
                          <a:ea typeface="+mn-ea"/>
                          <a:cs typeface="+mn-cs"/>
                        </a:rPr>
                        <a:t>COZINE (2020) </a:t>
                      </a:r>
                    </a:p>
                  </a:txBody>
                  <a:tcPr/>
                </a:tc>
                <a:extLst>
                  <a:ext uri="{0D108BD9-81ED-4DB2-BD59-A6C34878D82A}">
                    <a16:rowId xmlns:a16="http://schemas.microsoft.com/office/drawing/2014/main" val="449530093"/>
                  </a:ext>
                </a:extLst>
              </a:tr>
              <a:tr h="819138">
                <a:tc>
                  <a:txBody>
                    <a:bodyPr/>
                    <a:lstStyle/>
                    <a:p>
                      <a:r>
                        <a:rPr lang="en-US" sz="1050" dirty="0"/>
                        <a:t>Link</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dirty="0">
                          <a:hlinkClick r:id="rId2"/>
                        </a:rPr>
                        <a:t>https://cran.r-project.org/web/packages/MInt</a:t>
                      </a:r>
                      <a:endParaRPr lang="en-US" sz="105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kern="1200" dirty="0">
                          <a:solidFill>
                            <a:schemeClr val="dk1"/>
                          </a:solidFill>
                          <a:effectLst/>
                          <a:latin typeface="+mn-lt"/>
                          <a:ea typeface="+mn-ea"/>
                          <a:cs typeface="+mn-cs"/>
                          <a:hlinkClick r:id="rId3"/>
                        </a:rPr>
                        <a:t>https://github.com/tinglab/mLDM</a:t>
                      </a:r>
                      <a:r>
                        <a:rPr lang="en-US" sz="1050" kern="1200" dirty="0">
                          <a:solidFill>
                            <a:schemeClr val="dk1"/>
                          </a:solidFill>
                          <a:effectLst/>
                          <a:latin typeface="+mn-lt"/>
                          <a:ea typeface="+mn-ea"/>
                          <a:cs typeface="+mn-cs"/>
                        </a:rPr>
                        <a:t> </a:t>
                      </a:r>
                      <a:endParaRPr lang="en-US" sz="105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dirty="0">
                          <a:hlinkClick r:id="rId4"/>
                        </a:rPr>
                        <a:t>https://github.com/shuangj00/HARMONIES</a:t>
                      </a:r>
                      <a:endParaRPr lang="en-US" sz="105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dirty="0">
                          <a:hlinkClick r:id="rId5"/>
                        </a:rPr>
                        <a:t>https://github.com/MinJinHa/COZINE</a:t>
                      </a:r>
                      <a:endParaRPr lang="en-US" sz="1050" dirty="0"/>
                    </a:p>
                    <a:p>
                      <a:endParaRPr lang="en-US" sz="1050" dirty="0"/>
                    </a:p>
                  </a:txBody>
                  <a:tcPr/>
                </a:tc>
                <a:extLst>
                  <a:ext uri="{0D108BD9-81ED-4DB2-BD59-A6C34878D82A}">
                    <a16:rowId xmlns:a16="http://schemas.microsoft.com/office/drawing/2014/main" val="2284462647"/>
                  </a:ext>
                </a:extLst>
              </a:tr>
              <a:tr h="941082">
                <a:tc>
                  <a:txBody>
                    <a:bodyPr/>
                    <a:lstStyle/>
                    <a:p>
                      <a:r>
                        <a:rPr lang="en-US" sz="1050" dirty="0"/>
                        <a:t>Principle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b="0" i="0" kern="1200" dirty="0">
                          <a:solidFill>
                            <a:schemeClr val="dk1"/>
                          </a:solidFill>
                          <a:effectLst/>
                          <a:latin typeface="+mn-lt"/>
                          <a:ea typeface="+mn-ea"/>
                          <a:cs typeface="+mn-cs"/>
                        </a:rPr>
                        <a:t>Poisson-multivariate normal hierarchical model</a:t>
                      </a:r>
                      <a:endParaRPr lang="en-US" sz="1050" b="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b="0" i="0" kern="1200" dirty="0">
                          <a:solidFill>
                            <a:schemeClr val="dk1"/>
                          </a:solidFill>
                          <a:effectLst/>
                          <a:latin typeface="+mn-lt"/>
                          <a:ea typeface="+mn-ea"/>
                          <a:cs typeface="+mn-cs"/>
                        </a:rPr>
                        <a:t>Lognormal-Dirichlet Multinomial hierarchical model</a:t>
                      </a:r>
                      <a:endParaRPr lang="en-US" sz="1050" b="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b="0" i="0" kern="1200" dirty="0">
                          <a:solidFill>
                            <a:schemeClr val="dk1"/>
                          </a:solidFill>
                          <a:effectLst/>
                          <a:latin typeface="+mn-lt"/>
                          <a:ea typeface="+mn-ea"/>
                          <a:cs typeface="+mn-cs"/>
                        </a:rPr>
                        <a:t>Zero-inflated negative binomial distribution with Dirichlet process prior</a:t>
                      </a:r>
                      <a:endParaRPr lang="en-US" sz="1050" b="0" dirty="0"/>
                    </a:p>
                    <a:p>
                      <a:endParaRPr lang="en-US" sz="105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50" b="0" kern="1200" dirty="0">
                          <a:solidFill>
                            <a:schemeClr val="dk1"/>
                          </a:solidFill>
                          <a:effectLst/>
                          <a:latin typeface="+mn-lt"/>
                          <a:ea typeface="+mn-ea"/>
                          <a:cs typeface="+mn-cs"/>
                        </a:rPr>
                        <a:t>Multivariate Gaussian Hurdle model </a:t>
                      </a:r>
                      <a:endParaRPr lang="en-US" sz="1050" b="0" dirty="0"/>
                    </a:p>
                    <a:p>
                      <a:endParaRPr lang="en-US" sz="1050" dirty="0"/>
                    </a:p>
                  </a:txBody>
                  <a:tcPr/>
                </a:tc>
                <a:extLst>
                  <a:ext uri="{0D108BD9-81ED-4DB2-BD59-A6C34878D82A}">
                    <a16:rowId xmlns:a16="http://schemas.microsoft.com/office/drawing/2014/main" val="551289776"/>
                  </a:ext>
                </a:extLst>
              </a:tr>
              <a:tr h="766022">
                <a:tc>
                  <a:txBody>
                    <a:bodyPr/>
                    <a:lstStyle/>
                    <a:p>
                      <a:r>
                        <a:rPr lang="en-US" sz="1050" dirty="0"/>
                        <a:t>Link to Data</a:t>
                      </a:r>
                    </a:p>
                  </a:txBody>
                  <a:tcPr/>
                </a:tc>
                <a:tc>
                  <a:txBody>
                    <a:bodyPr/>
                    <a:lstStyle/>
                    <a:p>
                      <a:endParaRPr lang="en-US" sz="1050"/>
                    </a:p>
                  </a:txBody>
                  <a:tcPr/>
                </a:tc>
                <a:tc>
                  <a:txBody>
                    <a:bodyPr/>
                    <a:lstStyle/>
                    <a:p>
                      <a:endParaRPr lang="en-US" sz="1050" dirty="0"/>
                    </a:p>
                  </a:txBody>
                  <a:tcPr/>
                </a:tc>
                <a:tc>
                  <a:txBody>
                    <a:bodyPr/>
                    <a:lstStyle/>
                    <a:p>
                      <a:r>
                        <a:rPr lang="en-US" sz="1050" dirty="0">
                          <a:hlinkClick r:id="rId6"/>
                        </a:rPr>
                        <a:t>https://github.com/shuangj00/HARMONIES/tree/master/data</a:t>
                      </a:r>
                      <a:endParaRPr lang="en-US" sz="1050" dirty="0"/>
                    </a:p>
                    <a:p>
                      <a:endParaRPr lang="en-US" sz="1050" dirty="0"/>
                    </a:p>
                  </a:txBody>
                  <a:tcPr/>
                </a:tc>
                <a:tc>
                  <a:txBody>
                    <a:bodyPr/>
                    <a:lstStyle/>
                    <a:p>
                      <a:endParaRPr lang="en-US" sz="1050"/>
                    </a:p>
                  </a:txBody>
                  <a:tcPr/>
                </a:tc>
                <a:extLst>
                  <a:ext uri="{0D108BD9-81ED-4DB2-BD59-A6C34878D82A}">
                    <a16:rowId xmlns:a16="http://schemas.microsoft.com/office/drawing/2014/main" val="3576680800"/>
                  </a:ext>
                </a:extLst>
              </a:tr>
              <a:tr h="766022">
                <a:tc>
                  <a:txBody>
                    <a:bodyPr/>
                    <a:lstStyle/>
                    <a:p>
                      <a:endParaRPr lang="en-US" sz="1050"/>
                    </a:p>
                  </a:txBody>
                  <a:tcPr/>
                </a:tc>
                <a:tc>
                  <a:txBody>
                    <a:bodyPr/>
                    <a:lstStyle/>
                    <a:p>
                      <a:endParaRPr lang="en-US" sz="1050" dirty="0"/>
                    </a:p>
                  </a:txBody>
                  <a:tcPr/>
                </a:tc>
                <a:tc>
                  <a:txBody>
                    <a:bodyPr/>
                    <a:lstStyle/>
                    <a:p>
                      <a:endParaRPr lang="en-US" sz="1050" dirty="0"/>
                    </a:p>
                  </a:txBody>
                  <a:tcPr/>
                </a:tc>
                <a:tc>
                  <a:txBody>
                    <a:bodyPr/>
                    <a:lstStyle/>
                    <a:p>
                      <a:endParaRPr lang="en-US" sz="1050" dirty="0"/>
                    </a:p>
                  </a:txBody>
                  <a:tcPr/>
                </a:tc>
                <a:tc>
                  <a:txBody>
                    <a:bodyPr/>
                    <a:lstStyle/>
                    <a:p>
                      <a:endParaRPr lang="en-US" sz="1050" dirty="0"/>
                    </a:p>
                  </a:txBody>
                  <a:tcPr/>
                </a:tc>
                <a:extLst>
                  <a:ext uri="{0D108BD9-81ED-4DB2-BD59-A6C34878D82A}">
                    <a16:rowId xmlns:a16="http://schemas.microsoft.com/office/drawing/2014/main" val="1342703424"/>
                  </a:ext>
                </a:extLst>
              </a:tr>
            </a:tbl>
          </a:graphicData>
        </a:graphic>
      </p:graphicFrame>
    </p:spTree>
    <p:extLst>
      <p:ext uri="{BB962C8B-B14F-4D97-AF65-F5344CB8AC3E}">
        <p14:creationId xmlns:p14="http://schemas.microsoft.com/office/powerpoint/2010/main" val="42698199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{DAE8670E-C1A1-7D4E-ABAC-88E0A6B4725C}tf16401378</Template>
  <TotalTime>10435</TotalTime>
  <Words>1290</Words>
  <Application>Microsoft Macintosh PowerPoint</Application>
  <PresentationFormat>Widescreen</PresentationFormat>
  <Paragraphs>163</Paragraphs>
  <Slides>18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Century Gothic</vt:lpstr>
      <vt:lpstr>Wingdings</vt:lpstr>
      <vt:lpstr>Wingdings 3</vt:lpstr>
      <vt:lpstr>Wisp</vt:lpstr>
      <vt:lpstr>Network Analysis Methods for studying microbial communities : A mini review</vt:lpstr>
      <vt:lpstr>BACKGROUND</vt:lpstr>
      <vt:lpstr>BACKGROUND</vt:lpstr>
      <vt:lpstr>BACKGROUND</vt:lpstr>
      <vt:lpstr>METHODOLOGY</vt:lpstr>
      <vt:lpstr>PowerPoint Presentation</vt:lpstr>
      <vt:lpstr>Correlation Based Methods</vt:lpstr>
      <vt:lpstr>Conditional Dependence Methods</vt:lpstr>
      <vt:lpstr>Conditional Dependence Methods</vt:lpstr>
      <vt:lpstr>SPIEC EASI</vt:lpstr>
      <vt:lpstr>Workflow of the SPIEC-EASI pipeline</vt:lpstr>
      <vt:lpstr>The SpiecEasi R package</vt:lpstr>
      <vt:lpstr>Applying SpiecEasi to American Gut data</vt:lpstr>
      <vt:lpstr>Applying SpiecEasi to American Gut data</vt:lpstr>
      <vt:lpstr>PowerPoint Presentation</vt:lpstr>
      <vt:lpstr>PowerPoint Presentation</vt:lpstr>
      <vt:lpstr>ANY QUESTIONS?</vt:lpstr>
      <vt:lpstr>References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Analysis Methods for studying microbial communities : A mini review</dc:title>
  <dc:creator>Microsoft Office User</dc:creator>
  <cp:lastModifiedBy>Microsoft Office User</cp:lastModifiedBy>
  <cp:revision>106</cp:revision>
  <dcterms:created xsi:type="dcterms:W3CDTF">2022-09-05T19:33:14Z</dcterms:created>
  <dcterms:modified xsi:type="dcterms:W3CDTF">2022-09-16T19:58:21Z</dcterms:modified>
</cp:coreProperties>
</file>

<file path=docProps/thumbnail.jpeg>
</file>